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2" r:id="rId2"/>
    <p:sldId id="258" r:id="rId3"/>
    <p:sldId id="259" r:id="rId4"/>
    <p:sldId id="260" r:id="rId5"/>
    <p:sldId id="261" r:id="rId6"/>
    <p:sldId id="262" r:id="rId7"/>
    <p:sldId id="263" r:id="rId8"/>
    <p:sldId id="264" r:id="rId9"/>
    <p:sldId id="265" r:id="rId10"/>
    <p:sldId id="274" r:id="rId11"/>
    <p:sldId id="266" r:id="rId12"/>
    <p:sldId id="267" r:id="rId13"/>
    <p:sldId id="268" r:id="rId14"/>
    <p:sldId id="269" r:id="rId15"/>
    <p:sldId id="275" r:id="rId16"/>
    <p:sldId id="270" r:id="rId17"/>
    <p:sldId id="271" r:id="rId18"/>
    <p:sldId id="276"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1" autoAdjust="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26ABF9-EC4D-4746-8E35-EDE503861991}" type="datetimeFigureOut">
              <a:rPr lang="ru-RU" smtClean="0"/>
              <a:t>30.04.2015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87B408-B49D-413D-B20D-8F19400A3F85}" type="slidenum">
              <a:rPr lang="ru-RU" smtClean="0"/>
              <a:t>‹#›</a:t>
            </a:fld>
            <a:endParaRPr lang="ru-RU"/>
          </a:p>
        </p:txBody>
      </p:sp>
    </p:spTree>
    <p:extLst>
      <p:ext uri="{BB962C8B-B14F-4D97-AF65-F5344CB8AC3E}">
        <p14:creationId xmlns:p14="http://schemas.microsoft.com/office/powerpoint/2010/main" val="1787237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C2D9D0D-E072-40D3-A1AE-EE78EFC897EB}" type="slidenum">
              <a:rPr lang="ru-RU" smtClean="0"/>
              <a:t>19</a:t>
            </a:fld>
            <a:endParaRPr lang="ru-RU"/>
          </a:p>
        </p:txBody>
      </p:sp>
    </p:spTree>
    <p:extLst>
      <p:ext uri="{BB962C8B-B14F-4D97-AF65-F5344CB8AC3E}">
        <p14:creationId xmlns:p14="http://schemas.microsoft.com/office/powerpoint/2010/main" val="3334253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30.04.2015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30.04.2015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30.04.2015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30.04.2015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6857999"/>
          </a:xfrm>
          <a:pattFill prst="ltUpDiag">
            <a:fgClr>
              <a:schemeClr val="bg2">
                <a:lumMod val="50000"/>
              </a:schemeClr>
            </a:fgClr>
            <a:bgClr>
              <a:schemeClr val="bg1"/>
            </a:bgClr>
          </a:pattFill>
        </p:spPr>
        <p:txBody>
          <a:bodyPr>
            <a:normAutofit/>
          </a:bodyPr>
          <a:lstStyle/>
          <a:p>
            <a:pPr marL="342900" indent="-342900"/>
            <a:r>
              <a:rPr lang="ru-RU" sz="3200" b="1" dirty="0" smtClean="0"/>
              <a:t>Распространение Церкви Христовой за пределами Палестины.</a:t>
            </a:r>
            <a:r>
              <a:rPr lang="ru-RU" sz="2800" b="1" dirty="0" smtClean="0"/>
              <a:t/>
            </a:r>
            <a:br>
              <a:rPr lang="ru-RU" sz="2800" b="1" dirty="0" smtClean="0"/>
            </a:br>
            <a:r>
              <a:rPr lang="ru-RU" sz="2800" b="1" dirty="0" smtClean="0"/>
              <a:t>Лекция 39. Проповедь </a:t>
            </a:r>
            <a:r>
              <a:rPr lang="ru-RU" sz="2800" b="1" dirty="0"/>
              <a:t>диакона Филиппа в </a:t>
            </a:r>
            <a:r>
              <a:rPr lang="ru-RU" sz="2800" b="1" dirty="0" smtClean="0"/>
              <a:t>Самарии. </a:t>
            </a:r>
            <a:r>
              <a:rPr lang="ru-RU" sz="2800" b="1" dirty="0"/>
              <a:t>Проповедь апостолов Петра и Иоанна в </a:t>
            </a:r>
            <a:r>
              <a:rPr lang="ru-RU" sz="2800" b="1" dirty="0" smtClean="0"/>
              <a:t>Самарии. </a:t>
            </a:r>
            <a:r>
              <a:rPr lang="ru-RU" sz="2800" b="1" dirty="0"/>
              <a:t>Крещение евнуха диаконом </a:t>
            </a:r>
            <a:r>
              <a:rPr lang="ru-RU" sz="2800" b="1" dirty="0" smtClean="0"/>
              <a:t>Филиппом.  Обращение </a:t>
            </a:r>
            <a:r>
              <a:rPr lang="ru-RU" sz="2800" b="1" dirty="0" err="1" smtClean="0"/>
              <a:t>Савла</a:t>
            </a:r>
            <a:r>
              <a:rPr lang="ru-RU" sz="2800" b="1" dirty="0" smtClean="0"/>
              <a:t>. Апостольское </a:t>
            </a:r>
            <a:r>
              <a:rPr lang="ru-RU" sz="2800" b="1" dirty="0"/>
              <a:t>путешествие ап. </a:t>
            </a:r>
            <a:r>
              <a:rPr lang="ru-RU" sz="2800" b="1" dirty="0" smtClean="0"/>
              <a:t>Петра: </a:t>
            </a:r>
            <a:r>
              <a:rPr lang="ru-RU" sz="2800" b="1" dirty="0"/>
              <a:t>Обращение </a:t>
            </a:r>
            <a:r>
              <a:rPr lang="ru-RU" sz="2800" b="1" dirty="0" err="1" smtClean="0"/>
              <a:t>Корнилия</a:t>
            </a:r>
            <a:r>
              <a:rPr lang="ru-RU" sz="2800" b="1" dirty="0" smtClean="0"/>
              <a:t> сотника. </a:t>
            </a:r>
            <a:r>
              <a:rPr lang="ru-RU" sz="2800" b="1" dirty="0"/>
              <a:t>Посольство </a:t>
            </a:r>
            <a:r>
              <a:rPr lang="ru-RU" sz="2800" b="1" dirty="0" err="1"/>
              <a:t>Варнавы</a:t>
            </a:r>
            <a:r>
              <a:rPr lang="ru-RU" sz="2800" b="1" dirty="0"/>
              <a:t> и </a:t>
            </a:r>
            <a:r>
              <a:rPr lang="ru-RU" sz="2800" b="1" dirty="0" err="1"/>
              <a:t>Савла</a:t>
            </a:r>
            <a:r>
              <a:rPr lang="ru-RU" sz="2800" b="1" dirty="0"/>
              <a:t> в </a:t>
            </a:r>
            <a:r>
              <a:rPr lang="ru-RU" sz="2800" b="1" dirty="0" err="1" smtClean="0"/>
              <a:t>Антиохию</a:t>
            </a:r>
            <a:r>
              <a:rPr lang="ru-RU" sz="2800" b="1" dirty="0" smtClean="0"/>
              <a:t>. </a:t>
            </a:r>
            <a:r>
              <a:rPr lang="ru-RU" sz="2800" b="1" dirty="0"/>
              <a:t>Гонение Ирода </a:t>
            </a:r>
            <a:r>
              <a:rPr lang="ru-RU" sz="2800" b="1" dirty="0" err="1"/>
              <a:t>Агриппы</a:t>
            </a:r>
            <a:r>
              <a:rPr lang="ru-RU" sz="2800" b="1" dirty="0"/>
              <a:t> на Церковь </a:t>
            </a:r>
            <a:r>
              <a:rPr lang="ru-RU" sz="2800" b="1" dirty="0" smtClean="0"/>
              <a:t>Христову. </a:t>
            </a:r>
            <a:endParaRPr lang="ru-RU" sz="2800" b="1" dirty="0"/>
          </a:p>
        </p:txBody>
      </p:sp>
    </p:spTree>
    <p:extLst>
      <p:ext uri="{BB962C8B-B14F-4D97-AF65-F5344CB8AC3E}">
        <p14:creationId xmlns:p14="http://schemas.microsoft.com/office/powerpoint/2010/main" val="3221711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ltUpDiag">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36309626"/>
              </p:ext>
            </p:extLst>
          </p:nvPr>
        </p:nvGraphicFramePr>
        <p:xfrm>
          <a:off x="457200" y="1412776"/>
          <a:ext cx="8229600" cy="3352800"/>
        </p:xfrm>
        <a:graphic>
          <a:graphicData uri="http://schemas.openxmlformats.org/drawingml/2006/table">
            <a:tbl>
              <a:tblPr firstRow="1" bandRow="1">
                <a:tableStyleId>{F5AB1C69-6EDB-4FF4-983F-18BD219EF322}</a:tableStyleId>
              </a:tblPr>
              <a:tblGrid>
                <a:gridCol w="8229600"/>
              </a:tblGrid>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err="1" smtClean="0">
                          <a:solidFill>
                            <a:schemeClr val="tx1"/>
                          </a:solidFill>
                        </a:rPr>
                        <a:t>Деян</a:t>
                      </a:r>
                      <a:r>
                        <a:rPr lang="ru-RU" sz="1600" b="1" dirty="0" smtClean="0">
                          <a:solidFill>
                            <a:schemeClr val="tx1"/>
                          </a:solidFill>
                        </a:rPr>
                        <a:t>. 10, 9-16</a:t>
                      </a:r>
                    </a:p>
                  </a:txBody>
                  <a:tcPr/>
                </a:tc>
              </a:tr>
              <a:tr h="370840">
                <a:tc>
                  <a:txBody>
                    <a:bodyPr/>
                    <a:lstStyle/>
                    <a:p>
                      <a:r>
                        <a:rPr lang="ru-RU" sz="1600" b="1" dirty="0" smtClean="0">
                          <a:solidFill>
                            <a:schemeClr val="tx1"/>
                          </a:solidFill>
                        </a:rPr>
                        <a:t>9. На другой день, когда они шли и приближались к городу, Петр около шестого часа взошел на верх дома помолиться. </a:t>
                      </a:r>
                    </a:p>
                    <a:p>
                      <a:r>
                        <a:rPr lang="ru-RU" sz="1600" b="1" dirty="0" smtClean="0">
                          <a:solidFill>
                            <a:schemeClr val="tx1"/>
                          </a:solidFill>
                        </a:rPr>
                        <a:t>10. И почувствовал он голод, и хотел есть. Между тем, как приготовляли, он </a:t>
                      </a:r>
                      <a:r>
                        <a:rPr lang="ru-RU" sz="1600" b="1" dirty="0" smtClean="0">
                          <a:solidFill>
                            <a:srgbClr val="7030A0"/>
                          </a:solidFill>
                        </a:rPr>
                        <a:t>пришел в исступление </a:t>
                      </a:r>
                    </a:p>
                    <a:p>
                      <a:r>
                        <a:rPr lang="ru-RU" sz="1600" b="1" dirty="0" smtClean="0">
                          <a:solidFill>
                            <a:schemeClr val="tx1"/>
                          </a:solidFill>
                        </a:rPr>
                        <a:t>11. и видит отверстое небо и сходящий к нему некоторый сосуд, как бы большое полотно, привязанное за четыре угла и опускаемое на землю; </a:t>
                      </a:r>
                    </a:p>
                    <a:p>
                      <a:r>
                        <a:rPr lang="ru-RU" sz="1600" b="1" dirty="0" smtClean="0">
                          <a:solidFill>
                            <a:schemeClr val="tx1"/>
                          </a:solidFill>
                        </a:rPr>
                        <a:t>12. в нем находились всякие четвероногие земные, звери, пресмыкающиеся и птицы небесные. </a:t>
                      </a:r>
                    </a:p>
                    <a:p>
                      <a:r>
                        <a:rPr lang="ru-RU" sz="1600" b="1" dirty="0" smtClean="0">
                          <a:solidFill>
                            <a:schemeClr val="tx1"/>
                          </a:solidFill>
                        </a:rPr>
                        <a:t>13. И был глас к нему: встань, Петр, заколи и ешь. </a:t>
                      </a:r>
                    </a:p>
                    <a:p>
                      <a:r>
                        <a:rPr lang="ru-RU" sz="1600" b="1" dirty="0" smtClean="0">
                          <a:solidFill>
                            <a:schemeClr val="tx1"/>
                          </a:solidFill>
                        </a:rPr>
                        <a:t>14. Но Петр сказал: нет, Господи, я никогда не ел ничего скверного или нечистого. </a:t>
                      </a:r>
                    </a:p>
                    <a:p>
                      <a:r>
                        <a:rPr lang="ru-RU" sz="1600" b="1" dirty="0" smtClean="0">
                          <a:solidFill>
                            <a:schemeClr val="tx1"/>
                          </a:solidFill>
                        </a:rPr>
                        <a:t>15. Тогда в другой раз был глас к нему: что Бог очистил, того ты не почитай нечистым. </a:t>
                      </a:r>
                    </a:p>
                    <a:p>
                      <a:r>
                        <a:rPr lang="ru-RU" sz="1600" b="1" dirty="0" smtClean="0">
                          <a:solidFill>
                            <a:schemeClr val="tx1"/>
                          </a:solidFill>
                        </a:rPr>
                        <a:t>16. Это было трижды; и сосуд опять поднялся на небо. </a:t>
                      </a:r>
                    </a:p>
                  </a:txBody>
                  <a:tcPr/>
                </a:tc>
              </a:tr>
            </a:tbl>
          </a:graphicData>
        </a:graphic>
      </p:graphicFrame>
      <p:sp>
        <p:nvSpPr>
          <p:cNvPr id="5" name="Скругленный прямоугольник 4"/>
          <p:cNvSpPr/>
          <p:nvPr/>
        </p:nvSpPr>
        <p:spPr>
          <a:xfrm>
            <a:off x="1835696" y="332656"/>
            <a:ext cx="5472608"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smtClean="0">
                <a:solidFill>
                  <a:schemeClr val="tx1"/>
                </a:solidFill>
              </a:rPr>
              <a:t>Чудесное видение апостолу Петру</a:t>
            </a:r>
            <a:endParaRPr lang="ru-RU" sz="2400" b="1" dirty="0">
              <a:solidFill>
                <a:schemeClr val="tx1"/>
              </a:solidFill>
            </a:endParaRPr>
          </a:p>
        </p:txBody>
      </p:sp>
      <p:sp>
        <p:nvSpPr>
          <p:cNvPr id="7" name="Скругленный прямоугольник 6"/>
          <p:cNvSpPr/>
          <p:nvPr/>
        </p:nvSpPr>
        <p:spPr>
          <a:xfrm>
            <a:off x="467544" y="2852936"/>
            <a:ext cx="8208912" cy="792088"/>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a:solidFill>
                  <a:schemeClr val="tx1"/>
                </a:solidFill>
              </a:rPr>
              <a:t>«</a:t>
            </a:r>
            <a:r>
              <a:rPr lang="ru-RU" sz="1600" b="1" i="1" dirty="0" smtClean="0">
                <a:solidFill>
                  <a:schemeClr val="tx1"/>
                </a:solidFill>
              </a:rPr>
              <a:t>Ужас </a:t>
            </a:r>
            <a:r>
              <a:rPr lang="ru-RU" sz="1600" b="1" i="1" dirty="0">
                <a:solidFill>
                  <a:schemeClr val="tx1"/>
                </a:solidFill>
              </a:rPr>
              <a:t>(</a:t>
            </a:r>
            <a:r>
              <a:rPr lang="ru-RU" sz="1600" b="1" i="1" dirty="0" err="1">
                <a:solidFill>
                  <a:schemeClr val="tx1"/>
                </a:solidFill>
              </a:rPr>
              <a:t>ekstasij</a:t>
            </a:r>
            <a:r>
              <a:rPr lang="ru-RU" sz="1600" b="1" i="1" dirty="0">
                <a:solidFill>
                  <a:schemeClr val="tx1"/>
                </a:solidFill>
              </a:rPr>
              <a:t>) означает и изумление при виде чуда и то (состояние), когда человек не владеет своими чувствами, будучи восхищен в мир духовный. Итак ему было как бы духовное </a:t>
            </a:r>
            <a:r>
              <a:rPr lang="ru-RU" sz="1600" b="1" i="1" dirty="0" smtClean="0">
                <a:solidFill>
                  <a:schemeClr val="tx1"/>
                </a:solidFill>
              </a:rPr>
              <a:t>видение».</a:t>
            </a:r>
            <a:endParaRPr lang="ru-RU" sz="1600" b="1" i="1" dirty="0">
              <a:solidFill>
                <a:schemeClr val="tx1"/>
              </a:solidFill>
            </a:endParaRPr>
          </a:p>
        </p:txBody>
      </p:sp>
      <p:sp>
        <p:nvSpPr>
          <p:cNvPr id="8" name="Скругленный прямоугольник 7"/>
          <p:cNvSpPr/>
          <p:nvPr/>
        </p:nvSpPr>
        <p:spPr>
          <a:xfrm>
            <a:off x="467544" y="3933056"/>
            <a:ext cx="8208912" cy="1512168"/>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i="1" dirty="0" err="1" smtClean="0">
                <a:solidFill>
                  <a:schemeClr val="tx1"/>
                </a:solidFill>
              </a:rPr>
              <a:t>Аверкий</a:t>
            </a:r>
            <a:r>
              <a:rPr lang="ru-RU" sz="1600" b="1" i="1" dirty="0" smtClean="0">
                <a:solidFill>
                  <a:schemeClr val="tx1"/>
                </a:solidFill>
              </a:rPr>
              <a:t>: «</a:t>
            </a:r>
            <a:r>
              <a:rPr lang="ru-RU" sz="1600" b="1" i="1" dirty="0">
                <a:solidFill>
                  <a:schemeClr val="tx1"/>
                </a:solidFill>
              </a:rPr>
              <a:t>«</a:t>
            </a:r>
            <a:r>
              <a:rPr lang="ru-RU" sz="1600" b="1" i="1" dirty="0" smtClean="0">
                <a:solidFill>
                  <a:schemeClr val="tx1"/>
                </a:solidFill>
              </a:rPr>
              <a:t>исступление» </a:t>
            </a:r>
            <a:r>
              <a:rPr lang="ru-RU" sz="1600" b="1" i="1" dirty="0">
                <a:solidFill>
                  <a:schemeClr val="tx1"/>
                </a:solidFill>
              </a:rPr>
              <a:t>— такое состояние, когда человек бывает как бы вне себя</a:t>
            </a:r>
            <a:r>
              <a:rPr lang="ru-RU" sz="1600" b="1" i="1" dirty="0" smtClean="0">
                <a:solidFill>
                  <a:schemeClr val="tx1"/>
                </a:solidFill>
              </a:rPr>
              <a:t>. В </a:t>
            </a:r>
            <a:r>
              <a:rPr lang="ru-RU" sz="1600" b="1" i="1" dirty="0">
                <a:solidFill>
                  <a:schemeClr val="tx1"/>
                </a:solidFill>
              </a:rPr>
              <a:t>этом состоянии внешний мир со всеми его впечатлениями как бы совсем закрывается для внешних чувств человека, и внутреннему чувству его открываются явления другого невидимого мира. Святой Апостол Павел в 2 Кор. </a:t>
            </a:r>
            <a:r>
              <a:rPr lang="ru-RU" sz="1600" b="1" i="1" dirty="0" smtClean="0">
                <a:solidFill>
                  <a:schemeClr val="tx1"/>
                </a:solidFill>
              </a:rPr>
              <a:t>12,2-3</a:t>
            </a:r>
            <a:r>
              <a:rPr lang="ru-RU" sz="1600" b="1" i="1" baseline="30000" dirty="0">
                <a:solidFill>
                  <a:schemeClr val="tx1"/>
                </a:solidFill>
              </a:rPr>
              <a:t> </a:t>
            </a:r>
            <a:r>
              <a:rPr lang="ru-RU" sz="1600" b="1" i="1" dirty="0" smtClean="0">
                <a:solidFill>
                  <a:schemeClr val="tx1"/>
                </a:solidFill>
              </a:rPr>
              <a:t>весьма </a:t>
            </a:r>
            <a:r>
              <a:rPr lang="ru-RU" sz="1600" b="1" i="1" dirty="0">
                <a:solidFill>
                  <a:schemeClr val="tx1"/>
                </a:solidFill>
              </a:rPr>
              <a:t>характерно выражается о таком состоянии, испытанном им самим: «в теле ли — не знаю, вне ли тела — не знаю, Бог знает»</a:t>
            </a:r>
            <a:r>
              <a:rPr lang="ru-RU" sz="1600" b="1" i="1" dirty="0" smtClean="0">
                <a:solidFill>
                  <a:schemeClr val="tx1"/>
                </a:solidFill>
              </a:rPr>
              <a:t>».</a:t>
            </a:r>
            <a:endParaRPr lang="ru-RU" sz="1600" b="1" i="1" dirty="0">
              <a:solidFill>
                <a:schemeClr val="tx1"/>
              </a:solidFill>
            </a:endParaRPr>
          </a:p>
        </p:txBody>
      </p:sp>
      <p:sp>
        <p:nvSpPr>
          <p:cNvPr id="9" name="Скругленный прямоугольник 8"/>
          <p:cNvSpPr/>
          <p:nvPr/>
        </p:nvSpPr>
        <p:spPr>
          <a:xfrm>
            <a:off x="467544" y="4797152"/>
            <a:ext cx="8208912" cy="1800200"/>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Аверкий</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Смысл и цель всего видения таковы: все эти животные символически обозначали собой все человечество; чистые животные обозначали избранный народ Божий — евреев, а нечистые — язычников, которых Бог очистил крестной смертью Христа-Искупителя, а потому в новом Царстве Божием на земле — Царстве Мессии или Церкви Христовой, нет и не должно быть различия между иудеями и язычниками — все одинаково очищены честной Кровью Агнца Божия Христа, и все одинаково достойны вступить в Его </a:t>
            </a:r>
            <a:r>
              <a:rPr lang="ru-RU" sz="1600" b="1" i="1" dirty="0" smtClean="0">
                <a:solidFill>
                  <a:schemeClr val="tx1"/>
                </a:solidFill>
              </a:rPr>
              <a:t>Царство»</a:t>
            </a:r>
            <a:endParaRPr lang="ru-RU" sz="1600" b="1" i="1" dirty="0">
              <a:solidFill>
                <a:schemeClr val="tx1"/>
              </a:solidFill>
            </a:endParaRPr>
          </a:p>
        </p:txBody>
      </p:sp>
      <p:sp>
        <p:nvSpPr>
          <p:cNvPr id="3" name="Скругленный прямоугольник 2"/>
          <p:cNvSpPr/>
          <p:nvPr/>
        </p:nvSpPr>
        <p:spPr>
          <a:xfrm>
            <a:off x="467544" y="4689140"/>
            <a:ext cx="8208912" cy="147616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a:solidFill>
                  <a:schemeClr val="tx1"/>
                </a:solidFill>
              </a:rPr>
              <a:t>Прп</a:t>
            </a:r>
            <a:r>
              <a:rPr lang="ru-RU" sz="1600" b="1" dirty="0">
                <a:solidFill>
                  <a:schemeClr val="tx1"/>
                </a:solidFill>
              </a:rPr>
              <a:t>. Максим Исповедник: </a:t>
            </a:r>
            <a:r>
              <a:rPr lang="ru-RU" sz="1600" b="1" i="1" dirty="0">
                <a:solidFill>
                  <a:schemeClr val="tx1"/>
                </a:solidFill>
              </a:rPr>
              <a:t>«покрывало являет Церковь, которая зиждется на четырех началах, иначе [говоря], четырех родовых добродетелях. Звери и пресмыкающиеся являют различные </a:t>
            </a:r>
            <a:r>
              <a:rPr lang="en-US" sz="1600" b="1" i="1" dirty="0">
                <a:solidFill>
                  <a:schemeClr val="tx1"/>
                </a:solidFill>
              </a:rPr>
              <a:t> </a:t>
            </a:r>
            <a:r>
              <a:rPr lang="ru-RU" sz="1600" b="1" i="1" dirty="0">
                <a:solidFill>
                  <a:schemeClr val="tx1"/>
                </a:solidFill>
              </a:rPr>
              <a:t>нравы людей из язычников, которые намереваются обратиться в Христову веру, а заколи и ешь означает [следующее]: Сперва словом учения убей в них порок, а потом съешь, восприняв их спасение, как Господь сделал</a:t>
            </a:r>
            <a:r>
              <a:rPr lang="en-US" sz="1600" b="1" i="1" dirty="0">
                <a:solidFill>
                  <a:schemeClr val="tx1"/>
                </a:solidFill>
              </a:rPr>
              <a:t> </a:t>
            </a:r>
            <a:r>
              <a:rPr lang="ru-RU" sz="1600" b="1" i="1" dirty="0">
                <a:solidFill>
                  <a:schemeClr val="tx1"/>
                </a:solidFill>
              </a:rPr>
              <a:t>его своей пищей».</a:t>
            </a:r>
          </a:p>
        </p:txBody>
      </p:sp>
    </p:spTree>
    <p:extLst>
      <p:ext uri="{BB962C8B-B14F-4D97-AF65-F5344CB8AC3E}">
        <p14:creationId xmlns:p14="http://schemas.microsoft.com/office/powerpoint/2010/main" val="141504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down)">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3"/>
                                        </p:tgtEl>
                                      </p:cBhvr>
                                    </p:animEffect>
                                    <p:set>
                                      <p:cBhvr>
                                        <p:cTn id="4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8" grpId="0" animBg="1"/>
      <p:bldP spid="8" grpId="1" animBg="1"/>
      <p:bldP spid="9" grpId="0" animBg="1"/>
      <p:bldP spid="9" grpId="1" animBg="1"/>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ltUpDiag">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563136749"/>
              </p:ext>
            </p:extLst>
          </p:nvPr>
        </p:nvGraphicFramePr>
        <p:xfrm>
          <a:off x="179512" y="44624"/>
          <a:ext cx="8784976" cy="6724800"/>
        </p:xfrm>
        <a:graphic>
          <a:graphicData uri="http://schemas.openxmlformats.org/drawingml/2006/table">
            <a:tbl>
              <a:tblPr firstRow="1" bandRow="1">
                <a:tableStyleId>{F5AB1C69-6EDB-4FF4-983F-18BD219EF322}</a:tableStyleId>
              </a:tblPr>
              <a:tblGrid>
                <a:gridCol w="8784976"/>
              </a:tblGrid>
              <a:tr h="288000">
                <a:tc>
                  <a:txBody>
                    <a:bodyPr/>
                    <a:lstStyle/>
                    <a:p>
                      <a:pPr algn="ctr"/>
                      <a:endParaRPr lang="ru-RU" sz="1500" b="1" dirty="0">
                        <a:solidFill>
                          <a:schemeClr val="tx1"/>
                        </a:solidFill>
                      </a:endParaRPr>
                    </a:p>
                  </a:txBody>
                  <a:tcPr marL="18000" marR="18000" marT="18000" marB="18000"/>
                </a:tc>
              </a:tr>
              <a:tr h="370840">
                <a:tc>
                  <a:txBody>
                    <a:bodyPr/>
                    <a:lstStyle/>
                    <a:p>
                      <a:r>
                        <a:rPr lang="ru-RU" sz="1500" b="1" dirty="0" smtClean="0">
                          <a:solidFill>
                            <a:schemeClr val="tx1"/>
                          </a:solidFill>
                        </a:rPr>
                        <a:t>17. Когда же Петр недоумевал в себе, что бы значило видение, которое он видел, — вот, мужи, посланные </a:t>
                      </a:r>
                      <a:r>
                        <a:rPr lang="ru-RU" sz="1500" b="1" dirty="0" err="1" smtClean="0">
                          <a:solidFill>
                            <a:schemeClr val="tx1"/>
                          </a:solidFill>
                        </a:rPr>
                        <a:t>Корнилием</a:t>
                      </a:r>
                      <a:r>
                        <a:rPr lang="ru-RU" sz="1500" b="1" dirty="0" smtClean="0">
                          <a:solidFill>
                            <a:schemeClr val="tx1"/>
                          </a:solidFill>
                        </a:rPr>
                        <a:t>, расспросив о доме Симона, остановились у ворот, </a:t>
                      </a:r>
                    </a:p>
                    <a:p>
                      <a:r>
                        <a:rPr lang="ru-RU" sz="1500" b="1" dirty="0" smtClean="0">
                          <a:solidFill>
                            <a:schemeClr val="tx1"/>
                          </a:solidFill>
                        </a:rPr>
                        <a:t>18. и, крикнув, спросили: здесь ли Симон, называемый Петром? </a:t>
                      </a:r>
                    </a:p>
                    <a:p>
                      <a:r>
                        <a:rPr lang="ru-RU" sz="1500" b="1" dirty="0" smtClean="0">
                          <a:solidFill>
                            <a:schemeClr val="tx1"/>
                          </a:solidFill>
                        </a:rPr>
                        <a:t>19. Между тем, как Петр размышлял о видении, </a:t>
                      </a:r>
                      <a:r>
                        <a:rPr lang="ru-RU" sz="1500" b="1" dirty="0" smtClean="0">
                          <a:solidFill>
                            <a:srgbClr val="7030A0"/>
                          </a:solidFill>
                        </a:rPr>
                        <a:t>Дух сказал ему</a:t>
                      </a:r>
                      <a:r>
                        <a:rPr lang="ru-RU" sz="1500" b="1" dirty="0" smtClean="0">
                          <a:solidFill>
                            <a:schemeClr val="tx1"/>
                          </a:solidFill>
                        </a:rPr>
                        <a:t>: вот, три человека ищут тебя; </a:t>
                      </a:r>
                    </a:p>
                    <a:p>
                      <a:r>
                        <a:rPr lang="ru-RU" sz="1500" b="1" dirty="0" smtClean="0">
                          <a:solidFill>
                            <a:schemeClr val="tx1"/>
                          </a:solidFill>
                        </a:rPr>
                        <a:t>20. встань, сойди и иди с ними, нимало не сомневаясь; ибо </a:t>
                      </a:r>
                      <a:r>
                        <a:rPr lang="ru-RU" sz="1500" b="1" dirty="0" smtClean="0">
                          <a:solidFill>
                            <a:srgbClr val="7030A0"/>
                          </a:solidFill>
                        </a:rPr>
                        <a:t>Я послал их</a:t>
                      </a:r>
                      <a:r>
                        <a:rPr lang="ru-RU" sz="1500" b="1" dirty="0" smtClean="0">
                          <a:solidFill>
                            <a:schemeClr val="tx1"/>
                          </a:solidFill>
                        </a:rPr>
                        <a:t>. </a:t>
                      </a:r>
                    </a:p>
                    <a:p>
                      <a:r>
                        <a:rPr lang="ru-RU" sz="1500" b="1" dirty="0" smtClean="0">
                          <a:solidFill>
                            <a:schemeClr val="tx1"/>
                          </a:solidFill>
                        </a:rPr>
                        <a:t>21. Петр, сойдя к людям, присланным к нему от </a:t>
                      </a:r>
                      <a:r>
                        <a:rPr lang="ru-RU" sz="1500" b="1" dirty="0" err="1" smtClean="0">
                          <a:solidFill>
                            <a:schemeClr val="tx1"/>
                          </a:solidFill>
                        </a:rPr>
                        <a:t>Корнилия</a:t>
                      </a:r>
                      <a:r>
                        <a:rPr lang="ru-RU" sz="1500" b="1" dirty="0" smtClean="0">
                          <a:solidFill>
                            <a:schemeClr val="tx1"/>
                          </a:solidFill>
                        </a:rPr>
                        <a:t>, сказал: я тот, которого вы ищете; за каким делом пришли вы? </a:t>
                      </a:r>
                    </a:p>
                    <a:p>
                      <a:r>
                        <a:rPr lang="ru-RU" sz="1500" b="1" dirty="0" smtClean="0">
                          <a:solidFill>
                            <a:schemeClr val="tx1"/>
                          </a:solidFill>
                        </a:rPr>
                        <a:t>22. Они же сказали: </a:t>
                      </a:r>
                      <a:r>
                        <a:rPr lang="ru-RU" sz="1500" b="1" dirty="0" err="1" smtClean="0">
                          <a:solidFill>
                            <a:schemeClr val="tx1"/>
                          </a:solidFill>
                        </a:rPr>
                        <a:t>Корнилий</a:t>
                      </a:r>
                      <a:r>
                        <a:rPr lang="ru-RU" sz="1500" b="1" dirty="0" smtClean="0">
                          <a:solidFill>
                            <a:schemeClr val="tx1"/>
                          </a:solidFill>
                        </a:rPr>
                        <a:t> сотник, муж добродетельный и боящийся Бога, одобряемый всем народом Иудейским, получил от </a:t>
                      </a:r>
                      <a:r>
                        <a:rPr lang="ru-RU" sz="1500" b="1" dirty="0" err="1" smtClean="0">
                          <a:solidFill>
                            <a:schemeClr val="tx1"/>
                          </a:solidFill>
                        </a:rPr>
                        <a:t>святаго</a:t>
                      </a:r>
                      <a:r>
                        <a:rPr lang="ru-RU" sz="1500" b="1" dirty="0" smtClean="0">
                          <a:solidFill>
                            <a:schemeClr val="tx1"/>
                          </a:solidFill>
                        </a:rPr>
                        <a:t> Ангела повеление призвать тебя в дом свой и послушать речей твоих. </a:t>
                      </a:r>
                    </a:p>
                    <a:p>
                      <a:r>
                        <a:rPr lang="ru-RU" sz="1500" b="1" dirty="0" smtClean="0">
                          <a:solidFill>
                            <a:schemeClr val="tx1"/>
                          </a:solidFill>
                        </a:rPr>
                        <a:t>23. Тогда Петр, пригласив их, угостил. А на другой день, встав, пошел с ними, и </a:t>
                      </a:r>
                      <a:r>
                        <a:rPr lang="ru-RU" sz="1500" b="1" dirty="0" smtClean="0">
                          <a:solidFill>
                            <a:srgbClr val="7030A0"/>
                          </a:solidFill>
                        </a:rPr>
                        <a:t>некоторые из </a:t>
                      </a:r>
                      <a:r>
                        <a:rPr lang="ru-RU" sz="1500" b="1" dirty="0" err="1" smtClean="0">
                          <a:solidFill>
                            <a:srgbClr val="7030A0"/>
                          </a:solidFill>
                        </a:rPr>
                        <a:t>братий</a:t>
                      </a:r>
                      <a:r>
                        <a:rPr lang="ru-RU" sz="1500" b="1" dirty="0" smtClean="0">
                          <a:solidFill>
                            <a:srgbClr val="7030A0"/>
                          </a:solidFill>
                        </a:rPr>
                        <a:t> </a:t>
                      </a:r>
                      <a:r>
                        <a:rPr lang="ru-RU" sz="1500" b="1" dirty="0" err="1" smtClean="0">
                          <a:solidFill>
                            <a:srgbClr val="7030A0"/>
                          </a:solidFill>
                        </a:rPr>
                        <a:t>Иоппийских</a:t>
                      </a:r>
                      <a:r>
                        <a:rPr lang="ru-RU" sz="1500" b="1" dirty="0" smtClean="0">
                          <a:solidFill>
                            <a:srgbClr val="7030A0"/>
                          </a:solidFill>
                        </a:rPr>
                        <a:t> пошли с ним</a:t>
                      </a:r>
                      <a:r>
                        <a:rPr lang="ru-RU" sz="1500" b="1" dirty="0" smtClean="0">
                          <a:solidFill>
                            <a:schemeClr val="tx1"/>
                          </a:solidFill>
                        </a:rPr>
                        <a:t>. </a:t>
                      </a:r>
                    </a:p>
                    <a:p>
                      <a:r>
                        <a:rPr lang="ru-RU" sz="1500" b="1" dirty="0" smtClean="0">
                          <a:solidFill>
                            <a:schemeClr val="tx1"/>
                          </a:solidFill>
                        </a:rPr>
                        <a:t>24. В следующий день пришли они в </a:t>
                      </a:r>
                      <a:r>
                        <a:rPr lang="ru-RU" sz="1500" b="1" dirty="0" err="1" smtClean="0">
                          <a:solidFill>
                            <a:schemeClr val="tx1"/>
                          </a:solidFill>
                        </a:rPr>
                        <a:t>Кесарию</a:t>
                      </a:r>
                      <a:r>
                        <a:rPr lang="ru-RU" sz="1500" b="1" dirty="0" smtClean="0">
                          <a:solidFill>
                            <a:schemeClr val="tx1"/>
                          </a:solidFill>
                        </a:rPr>
                        <a:t>. </a:t>
                      </a:r>
                      <a:r>
                        <a:rPr lang="ru-RU" sz="1500" b="1" dirty="0" err="1" smtClean="0">
                          <a:solidFill>
                            <a:schemeClr val="tx1"/>
                          </a:solidFill>
                        </a:rPr>
                        <a:t>Корнилий</a:t>
                      </a:r>
                      <a:r>
                        <a:rPr lang="ru-RU" sz="1500" b="1" dirty="0" smtClean="0">
                          <a:solidFill>
                            <a:schemeClr val="tx1"/>
                          </a:solidFill>
                        </a:rPr>
                        <a:t> же ожидал их, созвав родственников своих и близких друзей. </a:t>
                      </a:r>
                    </a:p>
                    <a:p>
                      <a:r>
                        <a:rPr lang="ru-RU" sz="1500" b="1" dirty="0" smtClean="0">
                          <a:solidFill>
                            <a:schemeClr val="tx1"/>
                          </a:solidFill>
                        </a:rPr>
                        <a:t>25. Когда Петр входил, </a:t>
                      </a:r>
                      <a:r>
                        <a:rPr lang="ru-RU" sz="1500" b="1" dirty="0" err="1" smtClean="0">
                          <a:solidFill>
                            <a:schemeClr val="tx1"/>
                          </a:solidFill>
                        </a:rPr>
                        <a:t>Корнилий</a:t>
                      </a:r>
                      <a:r>
                        <a:rPr lang="ru-RU" sz="1500" b="1" dirty="0" smtClean="0">
                          <a:solidFill>
                            <a:schemeClr val="tx1"/>
                          </a:solidFill>
                        </a:rPr>
                        <a:t> встретил его и поклонился, пав к ногам его. </a:t>
                      </a:r>
                    </a:p>
                    <a:p>
                      <a:r>
                        <a:rPr lang="ru-RU" sz="1500" b="1" dirty="0" smtClean="0">
                          <a:solidFill>
                            <a:schemeClr val="tx1"/>
                          </a:solidFill>
                        </a:rPr>
                        <a:t>26. Петр же поднял его, говоря: встань; я тоже человек. </a:t>
                      </a:r>
                    </a:p>
                    <a:p>
                      <a:r>
                        <a:rPr lang="ru-RU" sz="1500" b="1" dirty="0" smtClean="0">
                          <a:solidFill>
                            <a:schemeClr val="tx1"/>
                          </a:solidFill>
                        </a:rPr>
                        <a:t>27. И, беседуя с ним, вошел в дом, и нашел многих собравшихся. </a:t>
                      </a:r>
                    </a:p>
                    <a:p>
                      <a:r>
                        <a:rPr lang="ru-RU" sz="1500" b="1" dirty="0" smtClean="0">
                          <a:solidFill>
                            <a:schemeClr val="tx1"/>
                          </a:solidFill>
                        </a:rPr>
                        <a:t>28. И сказал им: вы знаете, что Иудею возбранено сообщаться или сближаться с иноплеменником; но мне Бог открыл, чтобы я не почитал ни одного человека скверным или нечистым. </a:t>
                      </a:r>
                    </a:p>
                    <a:p>
                      <a:r>
                        <a:rPr lang="ru-RU" sz="1500" b="1" dirty="0" smtClean="0">
                          <a:solidFill>
                            <a:schemeClr val="tx1"/>
                          </a:solidFill>
                        </a:rPr>
                        <a:t>29. Посему я, будучи позван, и пришел беспрекословно. Итак спрашиваю: для какого дела вы призвали меня? </a:t>
                      </a:r>
                    </a:p>
                    <a:p>
                      <a:r>
                        <a:rPr lang="ru-RU" sz="1500" b="1" dirty="0" smtClean="0">
                          <a:solidFill>
                            <a:schemeClr val="tx1"/>
                          </a:solidFill>
                        </a:rPr>
                        <a:t>30. </a:t>
                      </a:r>
                      <a:r>
                        <a:rPr lang="ru-RU" sz="1500" b="1" dirty="0" err="1" smtClean="0">
                          <a:solidFill>
                            <a:schemeClr val="tx1"/>
                          </a:solidFill>
                        </a:rPr>
                        <a:t>Корнилий</a:t>
                      </a:r>
                      <a:r>
                        <a:rPr lang="ru-RU" sz="1500" b="1" dirty="0" smtClean="0">
                          <a:solidFill>
                            <a:schemeClr val="tx1"/>
                          </a:solidFill>
                        </a:rPr>
                        <a:t> сказал: четвертого дня я постился до теперешнего часа, и в девятом часу молился в своем доме, и вот, стал предо мною муж в светлой одежде, </a:t>
                      </a:r>
                    </a:p>
                    <a:p>
                      <a:r>
                        <a:rPr lang="ru-RU" sz="1500" b="1" dirty="0" smtClean="0">
                          <a:solidFill>
                            <a:schemeClr val="tx1"/>
                          </a:solidFill>
                        </a:rPr>
                        <a:t>31. и говорит: </a:t>
                      </a:r>
                      <a:r>
                        <a:rPr lang="ru-RU" sz="1500" b="1" dirty="0" err="1" smtClean="0">
                          <a:solidFill>
                            <a:schemeClr val="tx1"/>
                          </a:solidFill>
                        </a:rPr>
                        <a:t>Корнилий</a:t>
                      </a:r>
                      <a:r>
                        <a:rPr lang="ru-RU" sz="1500" b="1" dirty="0" smtClean="0">
                          <a:solidFill>
                            <a:schemeClr val="tx1"/>
                          </a:solidFill>
                        </a:rPr>
                        <a:t>! услышана молитва твоя, и милостыни твои </a:t>
                      </a:r>
                      <a:r>
                        <a:rPr lang="ru-RU" sz="1500" b="1" dirty="0" err="1" smtClean="0">
                          <a:solidFill>
                            <a:schemeClr val="tx1"/>
                          </a:solidFill>
                        </a:rPr>
                        <a:t>воспомянулись</a:t>
                      </a:r>
                      <a:r>
                        <a:rPr lang="ru-RU" sz="1500" b="1" dirty="0" smtClean="0">
                          <a:solidFill>
                            <a:schemeClr val="tx1"/>
                          </a:solidFill>
                        </a:rPr>
                        <a:t> пред Богом. </a:t>
                      </a:r>
                    </a:p>
                    <a:p>
                      <a:r>
                        <a:rPr lang="ru-RU" sz="1500" b="1" dirty="0" smtClean="0">
                          <a:solidFill>
                            <a:schemeClr val="tx1"/>
                          </a:solidFill>
                        </a:rPr>
                        <a:t>32. Итак пошли в </a:t>
                      </a:r>
                      <a:r>
                        <a:rPr lang="ru-RU" sz="1500" b="1" dirty="0" err="1" smtClean="0">
                          <a:solidFill>
                            <a:schemeClr val="tx1"/>
                          </a:solidFill>
                        </a:rPr>
                        <a:t>Иоппию</a:t>
                      </a:r>
                      <a:r>
                        <a:rPr lang="ru-RU" sz="1500" b="1" dirty="0" smtClean="0">
                          <a:solidFill>
                            <a:schemeClr val="tx1"/>
                          </a:solidFill>
                        </a:rPr>
                        <a:t> и призови Симона, называемого Петром; он гостит в доме кожевника Симона при море; он придет и скажет тебе. </a:t>
                      </a:r>
                    </a:p>
                    <a:p>
                      <a:r>
                        <a:rPr lang="ru-RU" sz="1500" b="1" dirty="0" smtClean="0">
                          <a:solidFill>
                            <a:schemeClr val="tx1"/>
                          </a:solidFill>
                        </a:rPr>
                        <a:t>33. Тотчас послал я к тебе, и ты хорошо сделал, что пришел. Теперь все мы предстоим пред Богом, чтобы выслушать все, что </a:t>
                      </a:r>
                      <a:r>
                        <a:rPr lang="ru-RU" sz="1500" b="1" dirty="0" err="1" smtClean="0">
                          <a:solidFill>
                            <a:schemeClr val="tx1"/>
                          </a:solidFill>
                        </a:rPr>
                        <a:t>повелено</a:t>
                      </a:r>
                      <a:r>
                        <a:rPr lang="ru-RU" sz="1500" b="1" dirty="0" smtClean="0">
                          <a:solidFill>
                            <a:schemeClr val="tx1"/>
                          </a:solidFill>
                        </a:rPr>
                        <a:t> тебе от Бога. </a:t>
                      </a:r>
                      <a:endParaRPr lang="ru-RU" sz="1500" b="1" dirty="0">
                        <a:solidFill>
                          <a:schemeClr val="tx1"/>
                        </a:solidFill>
                      </a:endParaRPr>
                    </a:p>
                  </a:txBody>
                  <a:tcPr marL="18000" marR="18000" marT="18000" marB="18000"/>
                </a:tc>
              </a:tr>
            </a:tbl>
          </a:graphicData>
        </a:graphic>
      </p:graphicFrame>
    </p:spTree>
    <p:extLst>
      <p:ext uri="{BB962C8B-B14F-4D97-AF65-F5344CB8AC3E}">
        <p14:creationId xmlns:p14="http://schemas.microsoft.com/office/powerpoint/2010/main" val="24796207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727927999"/>
              </p:ext>
            </p:extLst>
          </p:nvPr>
        </p:nvGraphicFramePr>
        <p:xfrm>
          <a:off x="179512" y="620688"/>
          <a:ext cx="8856984" cy="6176160"/>
        </p:xfrm>
        <a:graphic>
          <a:graphicData uri="http://schemas.openxmlformats.org/drawingml/2006/table">
            <a:tbl>
              <a:tblPr firstRow="1" bandRow="1">
                <a:tableStyleId>{F5AB1C69-6EDB-4FF4-983F-18BD219EF322}</a:tableStyleId>
              </a:tblPr>
              <a:tblGrid>
                <a:gridCol w="8856984"/>
              </a:tblGrid>
              <a:tr h="288000">
                <a:tc>
                  <a:txBody>
                    <a:bodyPr/>
                    <a:lstStyle/>
                    <a:p>
                      <a:pPr algn="ctr"/>
                      <a:r>
                        <a:rPr lang="ru-RU" sz="1600" b="1" dirty="0" err="1" smtClean="0">
                          <a:solidFill>
                            <a:schemeClr val="tx1"/>
                          </a:solidFill>
                        </a:rPr>
                        <a:t>Деян</a:t>
                      </a:r>
                      <a:r>
                        <a:rPr lang="ru-RU" sz="1600" b="1" dirty="0" smtClean="0">
                          <a:solidFill>
                            <a:schemeClr val="tx1"/>
                          </a:solidFill>
                        </a:rPr>
                        <a:t>. 10, 34-48</a:t>
                      </a:r>
                      <a:endParaRPr lang="ru-RU" sz="1600" b="1" dirty="0">
                        <a:solidFill>
                          <a:schemeClr val="tx1"/>
                        </a:solidFill>
                      </a:endParaRPr>
                    </a:p>
                  </a:txBody>
                  <a:tcPr marL="18000" marR="18000" marT="18000" marB="18000"/>
                </a:tc>
              </a:tr>
              <a:tr h="370840">
                <a:tc>
                  <a:txBody>
                    <a:bodyPr/>
                    <a:lstStyle/>
                    <a:p>
                      <a:r>
                        <a:rPr lang="ru-RU" sz="1600" b="1" dirty="0" smtClean="0">
                          <a:solidFill>
                            <a:schemeClr val="tx1"/>
                          </a:solidFill>
                        </a:rPr>
                        <a:t>34. Петр отверз уста и сказал: истинно познаю, что Бог нелицеприятен, </a:t>
                      </a:r>
                    </a:p>
                    <a:p>
                      <a:r>
                        <a:rPr lang="ru-RU" sz="1600" b="1" dirty="0" smtClean="0">
                          <a:solidFill>
                            <a:schemeClr val="tx1"/>
                          </a:solidFill>
                        </a:rPr>
                        <a:t>35. но во всяком народе боящийся Его и поступающий по правде приятен Ему. </a:t>
                      </a:r>
                    </a:p>
                    <a:p>
                      <a:r>
                        <a:rPr lang="ru-RU" sz="1600" b="1" dirty="0" smtClean="0">
                          <a:solidFill>
                            <a:schemeClr val="tx1"/>
                          </a:solidFill>
                        </a:rPr>
                        <a:t>36. Он послал сынам </a:t>
                      </a:r>
                      <a:r>
                        <a:rPr lang="ru-RU" sz="1600" b="1" dirty="0" err="1" smtClean="0">
                          <a:solidFill>
                            <a:schemeClr val="tx1"/>
                          </a:solidFill>
                        </a:rPr>
                        <a:t>Израилевым</a:t>
                      </a:r>
                      <a:r>
                        <a:rPr lang="ru-RU" sz="1600" b="1" dirty="0" smtClean="0">
                          <a:solidFill>
                            <a:schemeClr val="tx1"/>
                          </a:solidFill>
                        </a:rPr>
                        <a:t> слово, благовествуя мир чрез Иисуса Христа; Сей есть Господь всех. </a:t>
                      </a:r>
                    </a:p>
                    <a:p>
                      <a:r>
                        <a:rPr lang="ru-RU" sz="1600" b="1" dirty="0" smtClean="0">
                          <a:solidFill>
                            <a:schemeClr val="tx1"/>
                          </a:solidFill>
                        </a:rPr>
                        <a:t>37. Вы знаете происходившее по всей Иудее, начиная от Галилеи, после крещения, проповеданного Иоанном: </a:t>
                      </a:r>
                    </a:p>
                    <a:p>
                      <a:r>
                        <a:rPr lang="ru-RU" sz="1600" b="1" dirty="0" smtClean="0">
                          <a:solidFill>
                            <a:schemeClr val="tx1"/>
                          </a:solidFill>
                        </a:rPr>
                        <a:t>38. как Бог Духом Святым и силою </a:t>
                      </a:r>
                      <a:r>
                        <a:rPr lang="ru-RU" sz="1600" b="1" dirty="0" smtClean="0">
                          <a:solidFill>
                            <a:srgbClr val="00B050"/>
                          </a:solidFill>
                        </a:rPr>
                        <a:t>помазал Иисуса из Назарета</a:t>
                      </a:r>
                      <a:r>
                        <a:rPr lang="ru-RU" sz="1600" b="1" dirty="0" smtClean="0">
                          <a:solidFill>
                            <a:schemeClr val="tx1"/>
                          </a:solidFill>
                        </a:rPr>
                        <a:t>, и Он ходил, благотворя и исцеляя всех, обладаемых </a:t>
                      </a:r>
                      <a:r>
                        <a:rPr lang="ru-RU" sz="1600" b="1" dirty="0" err="1" smtClean="0">
                          <a:solidFill>
                            <a:schemeClr val="tx1"/>
                          </a:solidFill>
                        </a:rPr>
                        <a:t>диаволом</a:t>
                      </a:r>
                      <a:r>
                        <a:rPr lang="ru-RU" sz="1600" b="1" dirty="0" smtClean="0">
                          <a:solidFill>
                            <a:schemeClr val="tx1"/>
                          </a:solidFill>
                        </a:rPr>
                        <a:t>, потому что </a:t>
                      </a:r>
                      <a:r>
                        <a:rPr lang="ru-RU" sz="1600" b="1" dirty="0" smtClean="0">
                          <a:solidFill>
                            <a:srgbClr val="00B050"/>
                          </a:solidFill>
                        </a:rPr>
                        <a:t>Бог был с Ним</a:t>
                      </a:r>
                      <a:r>
                        <a:rPr lang="ru-RU" sz="1600" b="1" dirty="0" smtClean="0">
                          <a:solidFill>
                            <a:schemeClr val="tx1"/>
                          </a:solidFill>
                        </a:rPr>
                        <a:t>. </a:t>
                      </a:r>
                    </a:p>
                    <a:p>
                      <a:r>
                        <a:rPr lang="ru-RU" sz="1600" b="1" dirty="0" smtClean="0">
                          <a:solidFill>
                            <a:schemeClr val="tx1"/>
                          </a:solidFill>
                        </a:rPr>
                        <a:t>39. И мы свидетели всего, что сделал Он в стране Иудейской и в Иерусалиме, и что наконец Его убили, повесив на древе. </a:t>
                      </a:r>
                    </a:p>
                    <a:p>
                      <a:r>
                        <a:rPr lang="ru-RU" sz="1600" b="1" dirty="0" smtClean="0">
                          <a:solidFill>
                            <a:schemeClr val="tx1"/>
                          </a:solidFill>
                        </a:rPr>
                        <a:t>40. </a:t>
                      </a:r>
                      <a:r>
                        <a:rPr lang="ru-RU" sz="1600" b="1" dirty="0" smtClean="0">
                          <a:solidFill>
                            <a:srgbClr val="00B050"/>
                          </a:solidFill>
                        </a:rPr>
                        <a:t>Сего Бог воскресил </a:t>
                      </a:r>
                      <a:r>
                        <a:rPr lang="ru-RU" sz="1600" b="1" dirty="0" smtClean="0">
                          <a:solidFill>
                            <a:schemeClr val="tx1"/>
                          </a:solidFill>
                        </a:rPr>
                        <a:t>в третий день, и дал Ему являться </a:t>
                      </a:r>
                    </a:p>
                    <a:p>
                      <a:r>
                        <a:rPr lang="ru-RU" sz="1600" b="1" dirty="0" smtClean="0">
                          <a:solidFill>
                            <a:schemeClr val="tx1"/>
                          </a:solidFill>
                        </a:rPr>
                        <a:t>41. не всему народу, но свидетелям, </a:t>
                      </a:r>
                      <a:r>
                        <a:rPr lang="ru-RU" sz="1600" b="1" dirty="0" err="1" smtClean="0">
                          <a:solidFill>
                            <a:schemeClr val="tx1"/>
                          </a:solidFill>
                        </a:rPr>
                        <a:t>предъизбранным</a:t>
                      </a:r>
                      <a:r>
                        <a:rPr lang="ru-RU" sz="1600" b="1" dirty="0" smtClean="0">
                          <a:solidFill>
                            <a:schemeClr val="tx1"/>
                          </a:solidFill>
                        </a:rPr>
                        <a:t> от Бога, нам, которые с Ним ели и пили, по воскресении Его из мертвых. </a:t>
                      </a:r>
                    </a:p>
                    <a:p>
                      <a:r>
                        <a:rPr lang="ru-RU" sz="1600" b="1" dirty="0" smtClean="0">
                          <a:solidFill>
                            <a:schemeClr val="tx1"/>
                          </a:solidFill>
                        </a:rPr>
                        <a:t>42. И Он повелел нам </a:t>
                      </a:r>
                      <a:r>
                        <a:rPr lang="ru-RU" sz="1600" b="1" dirty="0" err="1" smtClean="0">
                          <a:solidFill>
                            <a:schemeClr val="tx1"/>
                          </a:solidFill>
                        </a:rPr>
                        <a:t>проповедывать</a:t>
                      </a:r>
                      <a:r>
                        <a:rPr lang="ru-RU" sz="1600" b="1" dirty="0" smtClean="0">
                          <a:solidFill>
                            <a:schemeClr val="tx1"/>
                          </a:solidFill>
                        </a:rPr>
                        <a:t> людям и свидетельствовать, что Он есть определенный от Бога Судия живых и мертвых. </a:t>
                      </a:r>
                    </a:p>
                    <a:p>
                      <a:r>
                        <a:rPr lang="ru-RU" sz="1600" b="1" dirty="0" smtClean="0">
                          <a:solidFill>
                            <a:schemeClr val="tx1"/>
                          </a:solidFill>
                        </a:rPr>
                        <a:t>43. О Нем все пророки свидетельствуют, что всякий верующий в Него получит прощение грехов именем Его. </a:t>
                      </a:r>
                    </a:p>
                    <a:p>
                      <a:r>
                        <a:rPr lang="ru-RU" sz="1600" b="1" dirty="0" smtClean="0">
                          <a:solidFill>
                            <a:schemeClr val="tx1"/>
                          </a:solidFill>
                        </a:rPr>
                        <a:t>44. Когда Петр еще продолжал эту речь, </a:t>
                      </a:r>
                      <a:r>
                        <a:rPr lang="ru-RU" sz="1600" b="1" dirty="0" smtClean="0">
                          <a:solidFill>
                            <a:srgbClr val="7030A0"/>
                          </a:solidFill>
                        </a:rPr>
                        <a:t>Дух </a:t>
                      </a:r>
                      <a:r>
                        <a:rPr lang="ru-RU" sz="1600" b="1" dirty="0" err="1" smtClean="0">
                          <a:solidFill>
                            <a:srgbClr val="7030A0"/>
                          </a:solidFill>
                        </a:rPr>
                        <a:t>Святый</a:t>
                      </a:r>
                      <a:r>
                        <a:rPr lang="ru-RU" sz="1600" b="1" dirty="0" smtClean="0">
                          <a:solidFill>
                            <a:srgbClr val="7030A0"/>
                          </a:solidFill>
                        </a:rPr>
                        <a:t> сошел на всех, слушавших слово</a:t>
                      </a:r>
                      <a:r>
                        <a:rPr lang="ru-RU" sz="1600" b="1" dirty="0" smtClean="0">
                          <a:solidFill>
                            <a:schemeClr val="tx1"/>
                          </a:solidFill>
                        </a:rPr>
                        <a:t>. </a:t>
                      </a:r>
                    </a:p>
                    <a:p>
                      <a:r>
                        <a:rPr lang="ru-RU" sz="1600" b="1" dirty="0" smtClean="0">
                          <a:solidFill>
                            <a:schemeClr val="tx1"/>
                          </a:solidFill>
                        </a:rPr>
                        <a:t>45. И верующие из обрезанных, пришедшие с Петром, изумились, что дар </a:t>
                      </a:r>
                      <a:r>
                        <a:rPr lang="ru-RU" sz="1600" b="1" dirty="0" err="1" smtClean="0">
                          <a:solidFill>
                            <a:schemeClr val="tx1"/>
                          </a:solidFill>
                        </a:rPr>
                        <a:t>Святаго</a:t>
                      </a:r>
                      <a:r>
                        <a:rPr lang="ru-RU" sz="1600" b="1" dirty="0" smtClean="0">
                          <a:solidFill>
                            <a:schemeClr val="tx1"/>
                          </a:solidFill>
                        </a:rPr>
                        <a:t> Духа излился и на язычников, </a:t>
                      </a:r>
                    </a:p>
                    <a:p>
                      <a:r>
                        <a:rPr lang="ru-RU" sz="1600" b="1" dirty="0" smtClean="0">
                          <a:solidFill>
                            <a:schemeClr val="tx1"/>
                          </a:solidFill>
                        </a:rPr>
                        <a:t>46. ибо слышали их говорящих языками и величающих Бога. Тогда Петр сказал: </a:t>
                      </a:r>
                    </a:p>
                    <a:p>
                      <a:r>
                        <a:rPr lang="ru-RU" sz="1600" b="1" dirty="0" smtClean="0">
                          <a:solidFill>
                            <a:schemeClr val="tx1"/>
                          </a:solidFill>
                        </a:rPr>
                        <a:t>47. кто может запретить креститься водою тем, которые, как и мы, получили </a:t>
                      </a:r>
                      <a:r>
                        <a:rPr lang="ru-RU" sz="1600" b="1" dirty="0" err="1" smtClean="0">
                          <a:solidFill>
                            <a:schemeClr val="tx1"/>
                          </a:solidFill>
                        </a:rPr>
                        <a:t>Святаго</a:t>
                      </a:r>
                      <a:r>
                        <a:rPr lang="ru-RU" sz="1600" b="1" dirty="0" smtClean="0">
                          <a:solidFill>
                            <a:schemeClr val="tx1"/>
                          </a:solidFill>
                        </a:rPr>
                        <a:t> Духа? </a:t>
                      </a:r>
                    </a:p>
                    <a:p>
                      <a:r>
                        <a:rPr lang="ru-RU" sz="1600" b="1" dirty="0" smtClean="0">
                          <a:solidFill>
                            <a:schemeClr val="tx1"/>
                          </a:solidFill>
                        </a:rPr>
                        <a:t>48. И велел им креститься во имя Иисуса Христа. Потом они просили его пробыть у них несколько дней.</a:t>
                      </a:r>
                      <a:endParaRPr lang="ru-RU" sz="1600" b="1" dirty="0">
                        <a:solidFill>
                          <a:schemeClr val="tx1"/>
                        </a:solidFill>
                      </a:endParaRPr>
                    </a:p>
                  </a:txBody>
                  <a:tcPr marL="18000" marR="18000" marT="18000" marB="18000"/>
                </a:tc>
              </a:tr>
            </a:tbl>
          </a:graphicData>
        </a:graphic>
      </p:graphicFrame>
      <p:sp>
        <p:nvSpPr>
          <p:cNvPr id="7" name="Скругленный прямоугольник 6"/>
          <p:cNvSpPr/>
          <p:nvPr/>
        </p:nvSpPr>
        <p:spPr>
          <a:xfrm>
            <a:off x="251520" y="1484784"/>
            <a:ext cx="8712968" cy="57606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a:solidFill>
                  <a:schemeClr val="tx1"/>
                </a:solidFill>
              </a:rPr>
              <a:t>«Не сказал: во всяком </a:t>
            </a:r>
            <a:r>
              <a:rPr lang="ru-RU" sz="1600" b="1" i="1" dirty="0" err="1">
                <a:solidFill>
                  <a:schemeClr val="tx1"/>
                </a:solidFill>
              </a:rPr>
              <a:t>языце</a:t>
            </a:r>
            <a:r>
              <a:rPr lang="ru-RU" sz="1600" b="1" i="1" dirty="0">
                <a:solidFill>
                  <a:schemeClr val="tx1"/>
                </a:solidFill>
              </a:rPr>
              <a:t> </a:t>
            </a:r>
            <a:r>
              <a:rPr lang="ru-RU" sz="1600" b="1" i="1" dirty="0" err="1">
                <a:solidFill>
                  <a:schemeClr val="tx1"/>
                </a:solidFill>
              </a:rPr>
              <a:t>делаяй</a:t>
            </a:r>
            <a:r>
              <a:rPr lang="ru-RU" sz="1600" b="1" i="1" dirty="0">
                <a:solidFill>
                  <a:schemeClr val="tx1"/>
                </a:solidFill>
              </a:rPr>
              <a:t> правду спасается, но: приятен есть, то есть, достоин того, чтобы быть </a:t>
            </a:r>
            <a:r>
              <a:rPr lang="ru-RU" sz="1600" b="1" i="1" dirty="0" smtClean="0">
                <a:solidFill>
                  <a:schemeClr val="tx1"/>
                </a:solidFill>
              </a:rPr>
              <a:t>принятым».</a:t>
            </a:r>
            <a:endParaRPr lang="ru-RU" sz="1600" b="1" i="1" dirty="0">
              <a:solidFill>
                <a:schemeClr val="tx1"/>
              </a:solidFill>
            </a:endParaRPr>
          </a:p>
        </p:txBody>
      </p:sp>
      <p:sp>
        <p:nvSpPr>
          <p:cNvPr id="3" name="Скругленный прямоугольник 2"/>
          <p:cNvSpPr/>
          <p:nvPr/>
        </p:nvSpPr>
        <p:spPr>
          <a:xfrm>
            <a:off x="251520" y="1412776"/>
            <a:ext cx="8712968" cy="1152128"/>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i="1" dirty="0">
                <a:solidFill>
                  <a:schemeClr val="tx1"/>
                </a:solidFill>
              </a:rPr>
              <a:t>: </a:t>
            </a:r>
            <a:r>
              <a:rPr lang="ru-RU" sz="1600" b="1" i="1" dirty="0" smtClean="0">
                <a:solidFill>
                  <a:schemeClr val="tx1"/>
                </a:solidFill>
              </a:rPr>
              <a:t>«Бог </a:t>
            </a:r>
            <a:r>
              <a:rPr lang="ru-RU" sz="1600" b="1" i="1" dirty="0">
                <a:solidFill>
                  <a:schemeClr val="tx1"/>
                </a:solidFill>
              </a:rPr>
              <a:t>смотрит не на качество лица, но на различие </a:t>
            </a:r>
            <a:r>
              <a:rPr lang="ru-RU" sz="1600" b="1" i="1" dirty="0" smtClean="0">
                <a:solidFill>
                  <a:schemeClr val="tx1"/>
                </a:solidFill>
              </a:rPr>
              <a:t>дел. Он </a:t>
            </a:r>
            <a:r>
              <a:rPr lang="ru-RU" sz="1600" b="1" i="1" dirty="0">
                <a:solidFill>
                  <a:schemeClr val="tx1"/>
                </a:solidFill>
              </a:rPr>
              <a:t>ясно показывает, что Бог, которого боялся </a:t>
            </a:r>
            <a:r>
              <a:rPr lang="ru-RU" sz="1600" b="1" i="1" dirty="0" err="1">
                <a:solidFill>
                  <a:schemeClr val="tx1"/>
                </a:solidFill>
              </a:rPr>
              <a:t>Корнилий</a:t>
            </a:r>
            <a:r>
              <a:rPr lang="ru-RU" sz="1600" b="1" i="1" dirty="0">
                <a:solidFill>
                  <a:schemeClr val="tx1"/>
                </a:solidFill>
              </a:rPr>
              <a:t>, о котором он получил наставление из закона и пророков, ради которого он и милостыни творил, что этот Бог есть воистину Бог. Недоставало ему познания о </a:t>
            </a:r>
            <a:r>
              <a:rPr lang="ru-RU" sz="1600" b="1" i="1" dirty="0" smtClean="0">
                <a:solidFill>
                  <a:schemeClr val="tx1"/>
                </a:solidFill>
              </a:rPr>
              <a:t>Сыне».</a:t>
            </a:r>
            <a:endParaRPr lang="ru-RU" sz="1600" b="1" i="1" dirty="0">
              <a:solidFill>
                <a:schemeClr val="tx1"/>
              </a:solidFill>
            </a:endParaRPr>
          </a:p>
        </p:txBody>
      </p:sp>
      <p:sp>
        <p:nvSpPr>
          <p:cNvPr id="4" name="Скругленный прямоугольник 3"/>
          <p:cNvSpPr/>
          <p:nvPr/>
        </p:nvSpPr>
        <p:spPr>
          <a:xfrm>
            <a:off x="1115616" y="116632"/>
            <a:ext cx="6912768" cy="36004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rPr>
              <a:t>Речь ап. Петра, схождения Святого Духа на </a:t>
            </a:r>
            <a:r>
              <a:rPr lang="ru-RU" sz="2000" b="1" dirty="0" err="1" smtClean="0">
                <a:solidFill>
                  <a:schemeClr val="tx1"/>
                </a:solidFill>
              </a:rPr>
              <a:t>Корнилия</a:t>
            </a:r>
            <a:endParaRPr lang="ru-RU" sz="2000" b="1" dirty="0">
              <a:solidFill>
                <a:schemeClr val="tx1"/>
              </a:solidFill>
            </a:endParaRPr>
          </a:p>
        </p:txBody>
      </p:sp>
      <p:sp>
        <p:nvSpPr>
          <p:cNvPr id="6" name="Скругленный прямоугольник 5"/>
          <p:cNvSpPr/>
          <p:nvPr/>
        </p:nvSpPr>
        <p:spPr>
          <a:xfrm>
            <a:off x="251520" y="3212976"/>
            <a:ext cx="8712968" cy="1008112"/>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smtClean="0">
                <a:solidFill>
                  <a:schemeClr val="tx1"/>
                </a:solidFill>
              </a:rPr>
              <a:t>Апостолы еще </a:t>
            </a:r>
            <a:r>
              <a:rPr lang="ru-RU" sz="1500" b="1" dirty="0">
                <a:solidFill>
                  <a:schemeClr val="tx1"/>
                </a:solidFill>
              </a:rPr>
              <a:t>не решались прямо крестить язычников. Видение Петром нечистых животных </a:t>
            </a:r>
            <a:r>
              <a:rPr lang="ru-RU" sz="1500" b="1" dirty="0" smtClean="0">
                <a:solidFill>
                  <a:schemeClr val="tx1"/>
                </a:solidFill>
              </a:rPr>
              <a:t>привело </a:t>
            </a:r>
            <a:r>
              <a:rPr lang="ru-RU" sz="1500" b="1" dirty="0">
                <a:solidFill>
                  <a:schemeClr val="tx1"/>
                </a:solidFill>
              </a:rPr>
              <a:t>его к </a:t>
            </a:r>
            <a:r>
              <a:rPr lang="ru-RU" sz="1500" b="1" dirty="0" smtClean="0">
                <a:solidFill>
                  <a:schemeClr val="tx1"/>
                </a:solidFill>
              </a:rPr>
              <a:t>мысли </a:t>
            </a:r>
            <a:r>
              <a:rPr lang="ru-RU" sz="1500" b="1" dirty="0">
                <a:solidFill>
                  <a:schemeClr val="tx1"/>
                </a:solidFill>
              </a:rPr>
              <a:t>не сквернить того, что у Бога чисто; а сошествие Св</a:t>
            </a:r>
            <a:r>
              <a:rPr lang="ru-RU" sz="1500" b="1" dirty="0" smtClean="0">
                <a:solidFill>
                  <a:schemeClr val="tx1"/>
                </a:solidFill>
              </a:rPr>
              <a:t>. Духа </a:t>
            </a:r>
            <a:r>
              <a:rPr lang="ru-RU" sz="1500" b="1" dirty="0">
                <a:solidFill>
                  <a:schemeClr val="tx1"/>
                </a:solidFill>
              </a:rPr>
              <a:t>на язычников прежде крещения окончательно должно было убедить Петра, что Бог не считает язычников скверными, т.е. недостойными принятия царствия Божия</a:t>
            </a:r>
            <a:r>
              <a:rPr lang="ru-RU" sz="1500" b="1" dirty="0" smtClean="0">
                <a:solidFill>
                  <a:schemeClr val="tx1"/>
                </a:solidFill>
              </a:rPr>
              <a:t>.</a:t>
            </a:r>
            <a:endParaRPr lang="ru-RU" sz="1500" b="1" dirty="0">
              <a:solidFill>
                <a:schemeClr val="tx1"/>
              </a:solidFill>
            </a:endParaRPr>
          </a:p>
        </p:txBody>
      </p:sp>
      <p:sp>
        <p:nvSpPr>
          <p:cNvPr id="2" name="Скругленный прямоугольник 1"/>
          <p:cNvSpPr/>
          <p:nvPr/>
        </p:nvSpPr>
        <p:spPr>
          <a:xfrm>
            <a:off x="251520" y="4365104"/>
            <a:ext cx="8784976" cy="1800200"/>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Аверкий</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Это единственный пример во всей апостольской истории, что Дух Святой сошел на присоединяющихся к христианскому обществу еще до крещения их и без всякого видимого посредства — обычного возложения апостольских рук. Это было особенным знамением от Бога для вразумления тех иудеев, которые считали язычников нечистыми и недостойными быть членами Царства Мессии, по крайней мере, без предварительного принятия иудейства. Больше подобного чрезвычайного дарования Духа Святого в истории христианства мы не </a:t>
            </a:r>
            <a:r>
              <a:rPr lang="ru-RU" sz="1600" b="1" i="1" dirty="0" smtClean="0">
                <a:solidFill>
                  <a:schemeClr val="tx1"/>
                </a:solidFill>
              </a:rPr>
              <a:t>встречаем».</a:t>
            </a:r>
            <a:endParaRPr lang="ru-RU" sz="1600" b="1" i="1" dirty="0">
              <a:solidFill>
                <a:schemeClr val="tx1"/>
              </a:solidFill>
            </a:endParaRPr>
          </a:p>
        </p:txBody>
      </p:sp>
    </p:spTree>
    <p:extLst>
      <p:ext uri="{BB962C8B-B14F-4D97-AF65-F5344CB8AC3E}">
        <p14:creationId xmlns:p14="http://schemas.microsoft.com/office/powerpoint/2010/main" val="286411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6"/>
                                        </p:tgtEl>
                                      </p:cBhvr>
                                    </p:animEffect>
                                    <p:set>
                                      <p:cBhvr>
                                        <p:cTn id="45" dur="1" fill="hold">
                                          <p:stCondLst>
                                            <p:cond delay="499"/>
                                          </p:stCondLst>
                                        </p:cTn>
                                        <p:tgtEl>
                                          <p:spTgt spid="6"/>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
                                        </p:tgtEl>
                                      </p:cBhvr>
                                    </p:animEffect>
                                    <p:set>
                                      <p:cBhvr>
                                        <p:cTn id="4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3" grpId="0" animBg="1"/>
      <p:bldP spid="3" grpId="1" animBg="1"/>
      <p:bldP spid="4" grpId="0" animBg="1"/>
      <p:bldP spid="6" grpId="0" animBg="1"/>
      <p:bldP spid="6" grpId="1"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ltUpDiag">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657787604"/>
              </p:ext>
            </p:extLst>
          </p:nvPr>
        </p:nvGraphicFramePr>
        <p:xfrm>
          <a:off x="179512" y="548680"/>
          <a:ext cx="8784976" cy="6244200"/>
        </p:xfrm>
        <a:graphic>
          <a:graphicData uri="http://schemas.openxmlformats.org/drawingml/2006/table">
            <a:tbl>
              <a:tblPr firstRow="1" bandRow="1">
                <a:tableStyleId>{7DF18680-E054-41AD-8BC1-D1AEF772440D}</a:tableStyleId>
              </a:tblPr>
              <a:tblGrid>
                <a:gridCol w="8784976"/>
              </a:tblGrid>
              <a:tr h="252000">
                <a:tc>
                  <a:txBody>
                    <a:bodyPr/>
                    <a:lstStyle/>
                    <a:p>
                      <a:pPr algn="ctr"/>
                      <a:r>
                        <a:rPr lang="ru-RU" sz="1500" b="1" dirty="0" err="1" smtClean="0">
                          <a:solidFill>
                            <a:schemeClr val="tx1"/>
                          </a:solidFill>
                        </a:rPr>
                        <a:t>Деян</a:t>
                      </a:r>
                      <a:r>
                        <a:rPr lang="ru-RU" sz="1500" b="1" dirty="0" smtClean="0">
                          <a:solidFill>
                            <a:schemeClr val="tx1"/>
                          </a:solidFill>
                        </a:rPr>
                        <a:t>. 11, 1-18</a:t>
                      </a:r>
                      <a:endParaRPr lang="ru-RU" sz="1500" b="1" dirty="0">
                        <a:solidFill>
                          <a:schemeClr val="tx1"/>
                        </a:solidFill>
                      </a:endParaRPr>
                    </a:p>
                  </a:txBody>
                  <a:tcPr marL="18000" marR="18000" marT="18000" marB="18000"/>
                </a:tc>
              </a:tr>
              <a:tr h="370840">
                <a:tc>
                  <a:txBody>
                    <a:bodyPr/>
                    <a:lstStyle/>
                    <a:p>
                      <a:r>
                        <a:rPr lang="ru-RU" sz="1500" b="1" dirty="0" smtClean="0">
                          <a:solidFill>
                            <a:schemeClr val="tx1"/>
                          </a:solidFill>
                        </a:rPr>
                        <a:t>1. Услышали Апостолы и братия, бывшие в Иудее, что и язычники приняли слово Божие. </a:t>
                      </a:r>
                    </a:p>
                    <a:p>
                      <a:r>
                        <a:rPr lang="ru-RU" sz="1500" b="1" dirty="0" smtClean="0">
                          <a:solidFill>
                            <a:schemeClr val="tx1"/>
                          </a:solidFill>
                        </a:rPr>
                        <a:t>2. И когда Петр пришел в Иерусалим, </a:t>
                      </a:r>
                      <a:r>
                        <a:rPr lang="ru-RU" sz="1500" b="1" dirty="0" smtClean="0">
                          <a:solidFill>
                            <a:srgbClr val="7030A0"/>
                          </a:solidFill>
                        </a:rPr>
                        <a:t>обрезанные упрекали его</a:t>
                      </a:r>
                      <a:r>
                        <a:rPr lang="ru-RU" sz="1500" b="1" dirty="0" smtClean="0">
                          <a:solidFill>
                            <a:schemeClr val="tx1"/>
                          </a:solidFill>
                        </a:rPr>
                        <a:t>, </a:t>
                      </a:r>
                    </a:p>
                    <a:p>
                      <a:r>
                        <a:rPr lang="ru-RU" sz="1500" b="1" dirty="0" smtClean="0">
                          <a:solidFill>
                            <a:schemeClr val="tx1"/>
                          </a:solidFill>
                        </a:rPr>
                        <a:t>3. говоря: ты ходил к людям необрезанным и ел с ними. </a:t>
                      </a:r>
                    </a:p>
                    <a:p>
                      <a:r>
                        <a:rPr lang="ru-RU" sz="1500" b="1" dirty="0" smtClean="0">
                          <a:solidFill>
                            <a:schemeClr val="tx1"/>
                          </a:solidFill>
                        </a:rPr>
                        <a:t>4. Петр же начал пересказывать им по порядку, говоря: </a:t>
                      </a:r>
                    </a:p>
                    <a:p>
                      <a:r>
                        <a:rPr lang="ru-RU" sz="1500" b="1" dirty="0" smtClean="0">
                          <a:solidFill>
                            <a:schemeClr val="tx1"/>
                          </a:solidFill>
                        </a:rPr>
                        <a:t>5. в городе </a:t>
                      </a:r>
                      <a:r>
                        <a:rPr lang="ru-RU" sz="1500" b="1" dirty="0" err="1" smtClean="0">
                          <a:solidFill>
                            <a:schemeClr val="tx1"/>
                          </a:solidFill>
                        </a:rPr>
                        <a:t>Иоппии</a:t>
                      </a:r>
                      <a:r>
                        <a:rPr lang="ru-RU" sz="1500" b="1" dirty="0" smtClean="0">
                          <a:solidFill>
                            <a:schemeClr val="tx1"/>
                          </a:solidFill>
                        </a:rPr>
                        <a:t> я молился, и в исступлении видел видение: сходил некоторый сосуд, как бы большое полотно, за четыре угла спускаемое с неба, и спустилось ко мне. </a:t>
                      </a:r>
                    </a:p>
                    <a:p>
                      <a:r>
                        <a:rPr lang="ru-RU" sz="1500" b="1" dirty="0" smtClean="0">
                          <a:solidFill>
                            <a:schemeClr val="tx1"/>
                          </a:solidFill>
                        </a:rPr>
                        <a:t>6. Я посмотрел в него и, рассматривая, увидел четвероногих земных, зверей, пресмыкающихся и птиц небесных. </a:t>
                      </a:r>
                    </a:p>
                    <a:p>
                      <a:r>
                        <a:rPr lang="ru-RU" sz="1500" b="1" dirty="0" smtClean="0">
                          <a:solidFill>
                            <a:schemeClr val="tx1"/>
                          </a:solidFill>
                        </a:rPr>
                        <a:t>7. И услышал я голос, говорящий мне: встань, Петр, заколи и ешь. </a:t>
                      </a:r>
                    </a:p>
                    <a:p>
                      <a:r>
                        <a:rPr lang="ru-RU" sz="1500" b="1" dirty="0" smtClean="0">
                          <a:solidFill>
                            <a:schemeClr val="tx1"/>
                          </a:solidFill>
                        </a:rPr>
                        <a:t>8. Я же сказал: нет, Господи, ничего скверного или нечистого никогда не входило в уста мои. </a:t>
                      </a:r>
                    </a:p>
                    <a:p>
                      <a:r>
                        <a:rPr lang="ru-RU" sz="1500" b="1" dirty="0" smtClean="0">
                          <a:solidFill>
                            <a:schemeClr val="tx1"/>
                          </a:solidFill>
                        </a:rPr>
                        <a:t>9. И отвечал мне голос вторично с неба: что Бог очистил, того ты не почитай нечистым. </a:t>
                      </a:r>
                    </a:p>
                    <a:p>
                      <a:r>
                        <a:rPr lang="ru-RU" sz="1500" b="1" dirty="0" smtClean="0">
                          <a:solidFill>
                            <a:schemeClr val="tx1"/>
                          </a:solidFill>
                        </a:rPr>
                        <a:t>10. Это было трижды, и опять поднялось все на небо. </a:t>
                      </a:r>
                    </a:p>
                    <a:p>
                      <a:r>
                        <a:rPr lang="ru-RU" sz="1500" b="1" dirty="0" smtClean="0">
                          <a:solidFill>
                            <a:schemeClr val="tx1"/>
                          </a:solidFill>
                        </a:rPr>
                        <a:t>11. И вот, в тот самый час три человека стали перед домом, в котором я был, посланные из </a:t>
                      </a:r>
                      <a:r>
                        <a:rPr lang="ru-RU" sz="1500" b="1" dirty="0" err="1" smtClean="0">
                          <a:solidFill>
                            <a:schemeClr val="tx1"/>
                          </a:solidFill>
                        </a:rPr>
                        <a:t>Кесарии</a:t>
                      </a:r>
                      <a:r>
                        <a:rPr lang="ru-RU" sz="1500" b="1" dirty="0" smtClean="0">
                          <a:solidFill>
                            <a:schemeClr val="tx1"/>
                          </a:solidFill>
                        </a:rPr>
                        <a:t> ко мне. </a:t>
                      </a:r>
                    </a:p>
                    <a:p>
                      <a:r>
                        <a:rPr lang="ru-RU" sz="1500" b="1" dirty="0" smtClean="0">
                          <a:solidFill>
                            <a:schemeClr val="tx1"/>
                          </a:solidFill>
                        </a:rPr>
                        <a:t>12. Дух сказал мне, чтобы я шел с ними, нимало не сомневаясь. Пошли со мною и сии шесть братьев, и мы пришли в дом того человека. </a:t>
                      </a:r>
                    </a:p>
                    <a:p>
                      <a:r>
                        <a:rPr lang="ru-RU" sz="1500" b="1" dirty="0" smtClean="0">
                          <a:solidFill>
                            <a:schemeClr val="tx1"/>
                          </a:solidFill>
                        </a:rPr>
                        <a:t>13. Он рассказал нам, как он видел в доме своем Ангела святого, который стал и сказал ему: пошли в </a:t>
                      </a:r>
                      <a:r>
                        <a:rPr lang="ru-RU" sz="1500" b="1" dirty="0" err="1" smtClean="0">
                          <a:solidFill>
                            <a:schemeClr val="tx1"/>
                          </a:solidFill>
                        </a:rPr>
                        <a:t>Иоппию</a:t>
                      </a:r>
                      <a:r>
                        <a:rPr lang="ru-RU" sz="1500" b="1" dirty="0" smtClean="0">
                          <a:solidFill>
                            <a:schemeClr val="tx1"/>
                          </a:solidFill>
                        </a:rPr>
                        <a:t> людей и призови Симона, называемого Петром; </a:t>
                      </a:r>
                    </a:p>
                    <a:p>
                      <a:r>
                        <a:rPr lang="ru-RU" sz="1500" b="1" dirty="0" smtClean="0">
                          <a:solidFill>
                            <a:schemeClr val="tx1"/>
                          </a:solidFill>
                        </a:rPr>
                        <a:t>14. он скажет тебе слова, которыми спасешься ты и весь дом твой. </a:t>
                      </a:r>
                    </a:p>
                    <a:p>
                      <a:r>
                        <a:rPr lang="ru-RU" sz="1500" b="1" dirty="0" smtClean="0">
                          <a:solidFill>
                            <a:schemeClr val="tx1"/>
                          </a:solidFill>
                        </a:rPr>
                        <a:t>15. Когда же начал я говорить, </a:t>
                      </a:r>
                      <a:r>
                        <a:rPr lang="ru-RU" sz="1500" b="1" dirty="0" smtClean="0">
                          <a:solidFill>
                            <a:srgbClr val="7030A0"/>
                          </a:solidFill>
                        </a:rPr>
                        <a:t>сошел на них Дух </a:t>
                      </a:r>
                      <a:r>
                        <a:rPr lang="ru-RU" sz="1500" b="1" dirty="0" err="1" smtClean="0">
                          <a:solidFill>
                            <a:srgbClr val="7030A0"/>
                          </a:solidFill>
                        </a:rPr>
                        <a:t>Святый</a:t>
                      </a:r>
                      <a:r>
                        <a:rPr lang="ru-RU" sz="1500" b="1" dirty="0" smtClean="0">
                          <a:solidFill>
                            <a:srgbClr val="7030A0"/>
                          </a:solidFill>
                        </a:rPr>
                        <a:t>, как и на нас вначале</a:t>
                      </a:r>
                      <a:r>
                        <a:rPr lang="ru-RU" sz="1500" b="1" dirty="0" smtClean="0">
                          <a:solidFill>
                            <a:schemeClr val="tx1"/>
                          </a:solidFill>
                        </a:rPr>
                        <a:t>. </a:t>
                      </a:r>
                    </a:p>
                    <a:p>
                      <a:r>
                        <a:rPr lang="ru-RU" sz="1500" b="1" dirty="0" smtClean="0">
                          <a:solidFill>
                            <a:schemeClr val="tx1"/>
                          </a:solidFill>
                        </a:rPr>
                        <a:t>16. Тогда вспомнил я слово Господа, как Он говорил: «Иоанн крестил водою, а вы будете крещены Духом Святым». </a:t>
                      </a:r>
                    </a:p>
                    <a:p>
                      <a:r>
                        <a:rPr lang="ru-RU" sz="1500" b="1" dirty="0" smtClean="0">
                          <a:solidFill>
                            <a:schemeClr val="tx1"/>
                          </a:solidFill>
                        </a:rPr>
                        <a:t>17. Итак, если Бог дал им такой же дар, как и нам, уверовавшим в Господа Иисуса Христа, то кто же я, чтобы мог воспрепятствовать Богу? </a:t>
                      </a:r>
                    </a:p>
                    <a:p>
                      <a:r>
                        <a:rPr lang="ru-RU" sz="1500" b="1" dirty="0" smtClean="0">
                          <a:solidFill>
                            <a:schemeClr val="tx1"/>
                          </a:solidFill>
                        </a:rPr>
                        <a:t>18. Выслушав это, они успокоились и прославили Бога, говоря: видно, и язычникам дал Бог покаяние в жизнь.</a:t>
                      </a:r>
                      <a:endParaRPr lang="ru-RU" sz="1500" b="1" dirty="0">
                        <a:solidFill>
                          <a:schemeClr val="tx1"/>
                        </a:solidFill>
                      </a:endParaRPr>
                    </a:p>
                  </a:txBody>
                  <a:tcPr marL="18000" marR="18000" marT="18000" marB="18000"/>
                </a:tc>
              </a:tr>
            </a:tbl>
          </a:graphicData>
        </a:graphic>
      </p:graphicFrame>
      <p:sp>
        <p:nvSpPr>
          <p:cNvPr id="2" name="Скругленный прямоугольник 1"/>
          <p:cNvSpPr/>
          <p:nvPr/>
        </p:nvSpPr>
        <p:spPr>
          <a:xfrm>
            <a:off x="179512" y="1556792"/>
            <a:ext cx="8784976" cy="1656184"/>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Аверкий</a:t>
            </a:r>
            <a:r>
              <a:rPr lang="ru-RU" sz="1600" b="1" i="1" dirty="0" smtClean="0">
                <a:solidFill>
                  <a:schemeClr val="tx1"/>
                </a:solidFill>
              </a:rPr>
              <a:t>: «</a:t>
            </a:r>
            <a:r>
              <a:rPr lang="ru-RU" sz="1600" b="1" i="1" dirty="0">
                <a:solidFill>
                  <a:schemeClr val="tx1"/>
                </a:solidFill>
              </a:rPr>
              <a:t>В данном случае соблазнялись, конечно, не тем, что язычники были крещены Петром, а тем, что не они к нему, а он пошел к ним, жил с ними и ел у них. Святость ветхозаветного закона, по их мнению, этого не допускала. Впоследствии заблуждения эти дошли даже до требования, чтобы язычники, принимающие христианство, предварительно обрезывались и выполняли бы все требования обрядового </a:t>
            </a:r>
            <a:r>
              <a:rPr lang="ru-RU" sz="1600" b="1" i="1" dirty="0" err="1">
                <a:solidFill>
                  <a:schemeClr val="tx1"/>
                </a:solidFill>
              </a:rPr>
              <a:t>Моисеевого</a:t>
            </a:r>
            <a:r>
              <a:rPr lang="ru-RU" sz="1600" b="1" i="1" dirty="0">
                <a:solidFill>
                  <a:schemeClr val="tx1"/>
                </a:solidFill>
              </a:rPr>
              <a:t> закона (</a:t>
            </a:r>
            <a:r>
              <a:rPr lang="ru-RU" sz="1600" b="1" i="1" dirty="0" smtClean="0">
                <a:solidFill>
                  <a:schemeClr val="tx1"/>
                </a:solidFill>
              </a:rPr>
              <a:t>гл.15</a:t>
            </a:r>
            <a:r>
              <a:rPr lang="ru-RU" sz="1600" b="1" i="1" dirty="0">
                <a:solidFill>
                  <a:schemeClr val="tx1"/>
                </a:solidFill>
              </a:rPr>
              <a:t>). Теперь до этого еще не дошло, но Петру все же пришлось </a:t>
            </a:r>
            <a:r>
              <a:rPr lang="ru-RU" sz="1600" b="1" i="1" dirty="0" smtClean="0">
                <a:solidFill>
                  <a:schemeClr val="tx1"/>
                </a:solidFill>
              </a:rPr>
              <a:t>оправдываться».</a:t>
            </a:r>
            <a:endParaRPr lang="ru-RU" sz="1600" b="1" i="1" dirty="0">
              <a:solidFill>
                <a:schemeClr val="tx1"/>
              </a:solidFill>
            </a:endParaRPr>
          </a:p>
        </p:txBody>
      </p:sp>
      <p:sp>
        <p:nvSpPr>
          <p:cNvPr id="4" name="Скругленный прямоугольник 3"/>
          <p:cNvSpPr/>
          <p:nvPr/>
        </p:nvSpPr>
        <p:spPr>
          <a:xfrm>
            <a:off x="971600" y="116632"/>
            <a:ext cx="7272808" cy="36004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000" b="1" dirty="0">
                <a:solidFill>
                  <a:schemeClr val="tx1"/>
                </a:solidFill>
              </a:rPr>
              <a:t>Ответ апостола Петра перед Церковью о крещении язычников</a:t>
            </a:r>
            <a:endParaRPr lang="ru-RU" sz="2000" dirty="0">
              <a:solidFill>
                <a:schemeClr val="tx1"/>
              </a:solidFill>
            </a:endParaRPr>
          </a:p>
        </p:txBody>
      </p:sp>
    </p:spTree>
    <p:extLst>
      <p:ext uri="{BB962C8B-B14F-4D97-AF65-F5344CB8AC3E}">
        <p14:creationId xmlns:p14="http://schemas.microsoft.com/office/powerpoint/2010/main" val="101588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157424828"/>
              </p:ext>
            </p:extLst>
          </p:nvPr>
        </p:nvGraphicFramePr>
        <p:xfrm>
          <a:off x="457200" y="1488544"/>
          <a:ext cx="8229600" cy="3596640"/>
        </p:xfrm>
        <a:graphic>
          <a:graphicData uri="http://schemas.openxmlformats.org/drawingml/2006/table">
            <a:tbl>
              <a:tblPr firstRow="1" bandRow="1">
                <a:tableStyleId>{93296810-A885-4BE3-A3E7-6D5BEEA58F35}</a:tableStyleId>
              </a:tblPr>
              <a:tblGrid>
                <a:gridCol w="8229600"/>
              </a:tblGrid>
              <a:tr h="324000">
                <a:tc>
                  <a:txBody>
                    <a:bodyPr/>
                    <a:lstStyle/>
                    <a:p>
                      <a:pPr algn="ctr"/>
                      <a:r>
                        <a:rPr lang="ru-RU" sz="1600" b="1" dirty="0" err="1" smtClean="0">
                          <a:solidFill>
                            <a:schemeClr val="tx1"/>
                          </a:solidFill>
                        </a:rPr>
                        <a:t>Деян</a:t>
                      </a:r>
                      <a:r>
                        <a:rPr lang="ru-RU" sz="1600" b="1" dirty="0" smtClean="0">
                          <a:solidFill>
                            <a:schemeClr val="tx1"/>
                          </a:solidFill>
                        </a:rPr>
                        <a:t>. 11, 19-26</a:t>
                      </a:r>
                      <a:endParaRPr lang="ru-RU" sz="1600" b="1" dirty="0">
                        <a:solidFill>
                          <a:schemeClr val="tx1"/>
                        </a:solidFill>
                      </a:endParaRPr>
                    </a:p>
                  </a:txBody>
                  <a:tcPr/>
                </a:tc>
              </a:tr>
              <a:tr h="370840">
                <a:tc>
                  <a:txBody>
                    <a:bodyPr/>
                    <a:lstStyle/>
                    <a:p>
                      <a:r>
                        <a:rPr lang="ru-RU" sz="1600" b="1" dirty="0" smtClean="0">
                          <a:solidFill>
                            <a:schemeClr val="tx1"/>
                          </a:solidFill>
                        </a:rPr>
                        <a:t>19. Между тем рассеявшиеся от гонения, бывшего после Стефана, прошли до Финикии и Кипра и </a:t>
                      </a:r>
                      <a:r>
                        <a:rPr lang="ru-RU" sz="1600" b="1" dirty="0" err="1" smtClean="0">
                          <a:solidFill>
                            <a:schemeClr val="tx1"/>
                          </a:solidFill>
                        </a:rPr>
                        <a:t>Антиохии</a:t>
                      </a:r>
                      <a:r>
                        <a:rPr lang="ru-RU" sz="1600" b="1" dirty="0" smtClean="0">
                          <a:solidFill>
                            <a:schemeClr val="tx1"/>
                          </a:solidFill>
                        </a:rPr>
                        <a:t>, никому не проповедуя слово, кроме Иудеев. </a:t>
                      </a:r>
                    </a:p>
                    <a:p>
                      <a:r>
                        <a:rPr lang="ru-RU" sz="1600" b="1" dirty="0" smtClean="0">
                          <a:solidFill>
                            <a:schemeClr val="tx1"/>
                          </a:solidFill>
                        </a:rPr>
                        <a:t>20. Были же некоторые из них </a:t>
                      </a:r>
                      <a:r>
                        <a:rPr lang="ru-RU" sz="1600" b="1" dirty="0" err="1" smtClean="0">
                          <a:solidFill>
                            <a:schemeClr val="tx1"/>
                          </a:solidFill>
                        </a:rPr>
                        <a:t>Кипряне</a:t>
                      </a:r>
                      <a:r>
                        <a:rPr lang="ru-RU" sz="1600" b="1" dirty="0" smtClean="0">
                          <a:solidFill>
                            <a:schemeClr val="tx1"/>
                          </a:solidFill>
                        </a:rPr>
                        <a:t> и </a:t>
                      </a:r>
                      <a:r>
                        <a:rPr lang="ru-RU" sz="1600" b="1" dirty="0" err="1" smtClean="0">
                          <a:solidFill>
                            <a:schemeClr val="tx1"/>
                          </a:solidFill>
                        </a:rPr>
                        <a:t>Киринейцы</a:t>
                      </a:r>
                      <a:r>
                        <a:rPr lang="ru-RU" sz="1600" b="1" dirty="0" smtClean="0">
                          <a:solidFill>
                            <a:schemeClr val="tx1"/>
                          </a:solidFill>
                        </a:rPr>
                        <a:t>, которые, придя в </a:t>
                      </a:r>
                      <a:r>
                        <a:rPr lang="ru-RU" sz="1600" b="1" dirty="0" err="1" smtClean="0">
                          <a:solidFill>
                            <a:schemeClr val="tx1"/>
                          </a:solidFill>
                        </a:rPr>
                        <a:t>Антиохию</a:t>
                      </a:r>
                      <a:r>
                        <a:rPr lang="ru-RU" sz="1600" b="1" dirty="0" smtClean="0">
                          <a:solidFill>
                            <a:schemeClr val="tx1"/>
                          </a:solidFill>
                        </a:rPr>
                        <a:t>, говорили </a:t>
                      </a:r>
                      <a:r>
                        <a:rPr lang="ru-RU" sz="1600" b="1" dirty="0" err="1" smtClean="0">
                          <a:solidFill>
                            <a:schemeClr val="tx1"/>
                          </a:solidFill>
                        </a:rPr>
                        <a:t>Еллинам</a:t>
                      </a:r>
                      <a:r>
                        <a:rPr lang="ru-RU" sz="1600" b="1" dirty="0" smtClean="0">
                          <a:solidFill>
                            <a:schemeClr val="tx1"/>
                          </a:solidFill>
                        </a:rPr>
                        <a:t>, благовествуя Господа Иисуса. </a:t>
                      </a:r>
                    </a:p>
                    <a:p>
                      <a:r>
                        <a:rPr lang="ru-RU" sz="1600" b="1" dirty="0" smtClean="0">
                          <a:solidFill>
                            <a:schemeClr val="tx1"/>
                          </a:solidFill>
                        </a:rPr>
                        <a:t>21. И </a:t>
                      </a:r>
                      <a:r>
                        <a:rPr lang="ru-RU" sz="1600" b="1" dirty="0" smtClean="0">
                          <a:solidFill>
                            <a:srgbClr val="7030A0"/>
                          </a:solidFill>
                        </a:rPr>
                        <a:t>была рука Господня с ними</a:t>
                      </a:r>
                      <a:r>
                        <a:rPr lang="ru-RU" sz="1600" b="1" dirty="0" smtClean="0">
                          <a:solidFill>
                            <a:schemeClr val="tx1"/>
                          </a:solidFill>
                        </a:rPr>
                        <a:t>, и великое число, уверовав, обратилось к Господу. </a:t>
                      </a:r>
                    </a:p>
                    <a:p>
                      <a:r>
                        <a:rPr lang="ru-RU" sz="1600" b="1" dirty="0" smtClean="0">
                          <a:solidFill>
                            <a:schemeClr val="tx1"/>
                          </a:solidFill>
                        </a:rPr>
                        <a:t>22. Дошел слух о сем до церкви Иерусалимской, и поручили </a:t>
                      </a:r>
                      <a:r>
                        <a:rPr lang="ru-RU" sz="1600" b="1" dirty="0" err="1" smtClean="0">
                          <a:solidFill>
                            <a:schemeClr val="tx1"/>
                          </a:solidFill>
                        </a:rPr>
                        <a:t>Варнаве</a:t>
                      </a:r>
                      <a:r>
                        <a:rPr lang="ru-RU" sz="1600" b="1" dirty="0" smtClean="0">
                          <a:solidFill>
                            <a:schemeClr val="tx1"/>
                          </a:solidFill>
                        </a:rPr>
                        <a:t> идти в </a:t>
                      </a:r>
                      <a:r>
                        <a:rPr lang="ru-RU" sz="1600" b="1" dirty="0" err="1" smtClean="0">
                          <a:solidFill>
                            <a:schemeClr val="tx1"/>
                          </a:solidFill>
                        </a:rPr>
                        <a:t>Антиохию</a:t>
                      </a:r>
                      <a:r>
                        <a:rPr lang="ru-RU" sz="1600" b="1" dirty="0" smtClean="0">
                          <a:solidFill>
                            <a:schemeClr val="tx1"/>
                          </a:solidFill>
                        </a:rPr>
                        <a:t>. </a:t>
                      </a:r>
                    </a:p>
                    <a:p>
                      <a:r>
                        <a:rPr lang="ru-RU" sz="1600" b="1" dirty="0" smtClean="0">
                          <a:solidFill>
                            <a:schemeClr val="tx1"/>
                          </a:solidFill>
                        </a:rPr>
                        <a:t>23. Он, прибыв и увидев благодать Божию, возрадовался и убеждал всех держаться Господа искренним сердцем; </a:t>
                      </a:r>
                    </a:p>
                    <a:p>
                      <a:r>
                        <a:rPr lang="ru-RU" sz="1600" b="1" dirty="0" smtClean="0">
                          <a:solidFill>
                            <a:schemeClr val="tx1"/>
                          </a:solidFill>
                        </a:rPr>
                        <a:t>24. ибо он был муж добрый и исполненный Духа </a:t>
                      </a:r>
                      <a:r>
                        <a:rPr lang="ru-RU" sz="1600" b="1" dirty="0" err="1" smtClean="0">
                          <a:solidFill>
                            <a:schemeClr val="tx1"/>
                          </a:solidFill>
                        </a:rPr>
                        <a:t>Святаго</a:t>
                      </a:r>
                      <a:r>
                        <a:rPr lang="ru-RU" sz="1600" b="1" dirty="0" smtClean="0">
                          <a:solidFill>
                            <a:schemeClr val="tx1"/>
                          </a:solidFill>
                        </a:rPr>
                        <a:t> и веры. И приложилось довольно народа к Господу. </a:t>
                      </a:r>
                    </a:p>
                    <a:p>
                      <a:r>
                        <a:rPr lang="ru-RU" sz="1600" b="1" dirty="0" smtClean="0">
                          <a:solidFill>
                            <a:schemeClr val="tx1"/>
                          </a:solidFill>
                        </a:rPr>
                        <a:t>25. Потом </a:t>
                      </a:r>
                      <a:r>
                        <a:rPr lang="ru-RU" sz="1600" b="1" dirty="0" err="1" smtClean="0">
                          <a:solidFill>
                            <a:schemeClr val="tx1"/>
                          </a:solidFill>
                        </a:rPr>
                        <a:t>Варнава</a:t>
                      </a:r>
                      <a:r>
                        <a:rPr lang="ru-RU" sz="1600" b="1" dirty="0" smtClean="0">
                          <a:solidFill>
                            <a:schemeClr val="tx1"/>
                          </a:solidFill>
                        </a:rPr>
                        <a:t> пошел в </a:t>
                      </a:r>
                      <a:r>
                        <a:rPr lang="ru-RU" sz="1600" b="1" dirty="0" err="1" smtClean="0">
                          <a:solidFill>
                            <a:schemeClr val="tx1"/>
                          </a:solidFill>
                        </a:rPr>
                        <a:t>Тарс</a:t>
                      </a:r>
                      <a:r>
                        <a:rPr lang="ru-RU" sz="1600" b="1" dirty="0" smtClean="0">
                          <a:solidFill>
                            <a:schemeClr val="tx1"/>
                          </a:solidFill>
                        </a:rPr>
                        <a:t> искать </a:t>
                      </a:r>
                      <a:r>
                        <a:rPr lang="ru-RU" sz="1600" b="1" dirty="0" err="1" smtClean="0">
                          <a:solidFill>
                            <a:schemeClr val="tx1"/>
                          </a:solidFill>
                        </a:rPr>
                        <a:t>Савла</a:t>
                      </a:r>
                      <a:r>
                        <a:rPr lang="ru-RU" sz="1600" b="1" dirty="0" smtClean="0">
                          <a:solidFill>
                            <a:schemeClr val="tx1"/>
                          </a:solidFill>
                        </a:rPr>
                        <a:t> и, найдя его, привел в </a:t>
                      </a:r>
                      <a:r>
                        <a:rPr lang="ru-RU" sz="1600" b="1" dirty="0" err="1" smtClean="0">
                          <a:solidFill>
                            <a:schemeClr val="tx1"/>
                          </a:solidFill>
                        </a:rPr>
                        <a:t>Антиохию</a:t>
                      </a:r>
                      <a:r>
                        <a:rPr lang="ru-RU" sz="1600" b="1" dirty="0" smtClean="0">
                          <a:solidFill>
                            <a:schemeClr val="tx1"/>
                          </a:solidFill>
                        </a:rPr>
                        <a:t>. </a:t>
                      </a:r>
                    </a:p>
                    <a:p>
                      <a:r>
                        <a:rPr lang="ru-RU" sz="1600" b="1" dirty="0" smtClean="0">
                          <a:solidFill>
                            <a:schemeClr val="tx1"/>
                          </a:solidFill>
                        </a:rPr>
                        <a:t>26. Целый год собирались они в церкви и учили немалое число людей, и </a:t>
                      </a:r>
                      <a:r>
                        <a:rPr lang="ru-RU" sz="1600" b="1" dirty="0" smtClean="0">
                          <a:solidFill>
                            <a:srgbClr val="7030A0"/>
                          </a:solidFill>
                        </a:rPr>
                        <a:t>ученики в </a:t>
                      </a:r>
                      <a:r>
                        <a:rPr lang="ru-RU" sz="1600" b="1" dirty="0" err="1" smtClean="0">
                          <a:solidFill>
                            <a:srgbClr val="7030A0"/>
                          </a:solidFill>
                        </a:rPr>
                        <a:t>Антиохии</a:t>
                      </a:r>
                      <a:r>
                        <a:rPr lang="ru-RU" sz="1600" b="1" dirty="0" smtClean="0">
                          <a:solidFill>
                            <a:srgbClr val="7030A0"/>
                          </a:solidFill>
                        </a:rPr>
                        <a:t> в первый раз стали называться Христианами</a:t>
                      </a:r>
                      <a:r>
                        <a:rPr lang="ru-RU" sz="1600" b="1" dirty="0" smtClean="0">
                          <a:solidFill>
                            <a:schemeClr val="tx1"/>
                          </a:solidFill>
                        </a:rPr>
                        <a:t>. </a:t>
                      </a:r>
                    </a:p>
                  </a:txBody>
                  <a:tcPr/>
                </a:tc>
              </a:tr>
            </a:tbl>
          </a:graphicData>
        </a:graphic>
      </p:graphicFrame>
      <p:sp>
        <p:nvSpPr>
          <p:cNvPr id="7" name="Скругленный прямоугольник 6"/>
          <p:cNvSpPr/>
          <p:nvPr/>
        </p:nvSpPr>
        <p:spPr>
          <a:xfrm>
            <a:off x="467544" y="4365104"/>
            <a:ext cx="8208912" cy="115212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a:t>
            </a:r>
            <a:r>
              <a:rPr lang="ru-RU" sz="1600" b="1" i="1" dirty="0">
                <a:solidFill>
                  <a:schemeClr val="tx1"/>
                </a:solidFill>
              </a:rPr>
              <a:t>«Он был муж весьма добродетельный, кроткий и дружен с Павлом. Потому он и пришел к этому атлету, к этому военачаль­нику, к этому единоборцу, к этому льву. Не знаю, что еще сказать. Что я ни сказал бы, скажу меньше достоинства Пав­лова. Пришел к этому ловчему псу, одолевающему львов, к этому крепкому волу».</a:t>
            </a:r>
          </a:p>
        </p:txBody>
      </p:sp>
      <p:sp>
        <p:nvSpPr>
          <p:cNvPr id="6" name="Скругленный прямоугольник 5"/>
          <p:cNvSpPr/>
          <p:nvPr/>
        </p:nvSpPr>
        <p:spPr>
          <a:xfrm>
            <a:off x="467544" y="4653136"/>
            <a:ext cx="8208912" cy="2016224"/>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smtClean="0">
                <a:solidFill>
                  <a:schemeClr val="tx1"/>
                </a:solidFill>
              </a:rPr>
              <a:t>Аверкий</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До сих пор они назывались «учениками», «братьями», «верующими», «святыми». Вероятнее </a:t>
            </a:r>
            <a:r>
              <a:rPr lang="ru-RU" sz="1500" b="1" i="1" dirty="0" smtClean="0">
                <a:solidFill>
                  <a:schemeClr val="tx1"/>
                </a:solidFill>
              </a:rPr>
              <a:t>всего наименование </a:t>
            </a:r>
            <a:r>
              <a:rPr lang="ru-RU" sz="1500" b="1" i="1" dirty="0">
                <a:solidFill>
                  <a:schemeClr val="tx1"/>
                </a:solidFill>
              </a:rPr>
              <a:t>«христиане» </a:t>
            </a:r>
            <a:r>
              <a:rPr lang="ru-RU" sz="1500" b="1" i="1" dirty="0" smtClean="0">
                <a:solidFill>
                  <a:schemeClr val="tx1"/>
                </a:solidFill>
              </a:rPr>
              <a:t>появилось </a:t>
            </a:r>
            <a:r>
              <a:rPr lang="ru-RU" sz="1500" b="1" i="1" dirty="0">
                <a:solidFill>
                  <a:schemeClr val="tx1"/>
                </a:solidFill>
              </a:rPr>
              <a:t>не в среде самого христианского общества, а дано было последователям Господа Иисуса Христа антиохийскими язычниками. Не зная догматического и религиозно-исторического значения имени Мессии, они приняли его греческий перевод — Христос — за имя собственное и по нему образовали имя партии, по их мнению, или секты Его последователей; подобно тому, как говорили: «</a:t>
            </a:r>
            <a:r>
              <a:rPr lang="ru-RU" sz="1500" b="1" i="1" dirty="0" err="1">
                <a:solidFill>
                  <a:schemeClr val="tx1"/>
                </a:solidFill>
              </a:rPr>
              <a:t>иродиане</a:t>
            </a:r>
            <a:r>
              <a:rPr lang="ru-RU" sz="1500" b="1" i="1" dirty="0">
                <a:solidFill>
                  <a:schemeClr val="tx1"/>
                </a:solidFill>
              </a:rPr>
              <a:t>», «</a:t>
            </a:r>
            <a:r>
              <a:rPr lang="ru-RU" sz="1500" b="1" i="1" dirty="0" err="1">
                <a:solidFill>
                  <a:schemeClr val="tx1"/>
                </a:solidFill>
              </a:rPr>
              <a:t>кесариане</a:t>
            </a:r>
            <a:r>
              <a:rPr lang="ru-RU" sz="1500" b="1" i="1" dirty="0">
                <a:solidFill>
                  <a:schemeClr val="tx1"/>
                </a:solidFill>
              </a:rPr>
              <a:t>», «</a:t>
            </a:r>
            <a:r>
              <a:rPr lang="ru-RU" sz="1500" b="1" i="1" dirty="0" err="1">
                <a:solidFill>
                  <a:schemeClr val="tx1"/>
                </a:solidFill>
              </a:rPr>
              <a:t>помпеяне</a:t>
            </a:r>
            <a:r>
              <a:rPr lang="ru-RU" sz="1500" b="1" i="1" dirty="0">
                <a:solidFill>
                  <a:schemeClr val="tx1"/>
                </a:solidFill>
              </a:rPr>
              <a:t>» и т. п.… Это показывает, что последователей Господа уже перестали считать за иудейскую секту, как было вначале, и что христианство явилось в сознании языческого мира, как нечто самостоятельное</a:t>
            </a:r>
            <a:r>
              <a:rPr lang="ru-RU" sz="1500" b="1" i="1" dirty="0" smtClean="0">
                <a:solidFill>
                  <a:schemeClr val="tx1"/>
                </a:solidFill>
              </a:rPr>
              <a:t>».</a:t>
            </a:r>
            <a:endParaRPr lang="ru-RU" sz="1500" b="1" i="1" dirty="0">
              <a:solidFill>
                <a:schemeClr val="tx1"/>
              </a:solidFill>
            </a:endParaRPr>
          </a:p>
        </p:txBody>
      </p:sp>
      <p:pic>
        <p:nvPicPr>
          <p:cNvPr id="1026" name="Picture 2" descr="E:\лекции по Н. З\39\2015-04-26 23-08-29 Скриншот экрана.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11143"/>
            <a:ext cx="8712968" cy="5558217"/>
          </a:xfrm>
          <a:prstGeom prst="rect">
            <a:avLst/>
          </a:prstGeom>
          <a:noFill/>
          <a:extLst>
            <a:ext uri="{909E8E84-426E-40DD-AFC4-6F175D3DCCD1}">
              <a14:hiddenFill xmlns:a14="http://schemas.microsoft.com/office/drawing/2010/main">
                <a:solidFill>
                  <a:srgbClr val="FFFFFF"/>
                </a:solidFill>
              </a14:hiddenFill>
            </a:ext>
          </a:extLst>
        </p:spPr>
      </p:pic>
      <p:sp>
        <p:nvSpPr>
          <p:cNvPr id="2" name="Скругленный прямоугольник 1"/>
          <p:cNvSpPr/>
          <p:nvPr/>
        </p:nvSpPr>
        <p:spPr>
          <a:xfrm>
            <a:off x="467544" y="2924944"/>
            <a:ext cx="8208912" cy="936104"/>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err="1" smtClean="0">
                <a:solidFill>
                  <a:schemeClr val="tx1"/>
                </a:solidFill>
              </a:rPr>
              <a:t>Свт</a:t>
            </a:r>
            <a:r>
              <a:rPr lang="ru-RU" sz="1600" b="1" i="1" dirty="0" smtClean="0">
                <a:solidFill>
                  <a:schemeClr val="tx1"/>
                </a:solidFill>
              </a:rPr>
              <a:t>. Иоанн: «</a:t>
            </a:r>
            <a:r>
              <a:rPr lang="ru-RU" sz="1600" b="1" i="1" dirty="0">
                <a:solidFill>
                  <a:schemeClr val="tx1"/>
                </a:solidFill>
              </a:rPr>
              <a:t>Гонение не мало принесло пользы проповеди </a:t>
            </a:r>
            <a:r>
              <a:rPr lang="ru-RU" sz="1600" b="1" i="1" dirty="0" smtClean="0">
                <a:solidFill>
                  <a:schemeClr val="tx1"/>
                </a:solidFill>
              </a:rPr>
              <a:t>евангельской. если </a:t>
            </a:r>
            <a:r>
              <a:rPr lang="ru-RU" sz="1600" b="1" i="1" dirty="0">
                <a:solidFill>
                  <a:schemeClr val="tx1"/>
                </a:solidFill>
              </a:rPr>
              <a:t>бы враги старались нарочито распространить Церковь, то сделали бы не что иное, как это: разумею рассеяние учителей</a:t>
            </a:r>
            <a:r>
              <a:rPr lang="ru-RU" sz="1600" b="1" i="1" dirty="0" smtClean="0">
                <a:solidFill>
                  <a:schemeClr val="tx1"/>
                </a:solidFill>
              </a:rPr>
              <a:t>».</a:t>
            </a:r>
            <a:endParaRPr lang="ru-RU" sz="1600" b="1" i="1" dirty="0">
              <a:solidFill>
                <a:schemeClr val="tx1"/>
              </a:solidFill>
            </a:endParaRPr>
          </a:p>
        </p:txBody>
      </p:sp>
      <p:sp>
        <p:nvSpPr>
          <p:cNvPr id="4" name="Скругленный прямоугольник 3"/>
          <p:cNvSpPr/>
          <p:nvPr/>
        </p:nvSpPr>
        <p:spPr>
          <a:xfrm>
            <a:off x="539552" y="332656"/>
            <a:ext cx="7992888" cy="7200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200" b="1" dirty="0">
                <a:solidFill>
                  <a:schemeClr val="tx1"/>
                </a:solidFill>
              </a:rPr>
              <a:t>Распространение христианства вне Палестины. Посольство </a:t>
            </a:r>
            <a:r>
              <a:rPr lang="ru-RU" sz="2200" b="1" dirty="0" err="1">
                <a:solidFill>
                  <a:schemeClr val="tx1"/>
                </a:solidFill>
              </a:rPr>
              <a:t>Варнавы</a:t>
            </a:r>
            <a:r>
              <a:rPr lang="ru-RU" sz="2200" b="1" dirty="0">
                <a:solidFill>
                  <a:schemeClr val="tx1"/>
                </a:solidFill>
              </a:rPr>
              <a:t> и </a:t>
            </a:r>
            <a:r>
              <a:rPr lang="ru-RU" sz="2200" b="1" dirty="0" err="1">
                <a:solidFill>
                  <a:schemeClr val="tx1"/>
                </a:solidFill>
              </a:rPr>
              <a:t>Савла</a:t>
            </a:r>
            <a:r>
              <a:rPr lang="ru-RU" sz="2200" b="1" dirty="0">
                <a:solidFill>
                  <a:schemeClr val="tx1"/>
                </a:solidFill>
              </a:rPr>
              <a:t> в </a:t>
            </a:r>
            <a:r>
              <a:rPr lang="ru-RU" sz="2200" b="1" dirty="0" err="1" smtClean="0">
                <a:solidFill>
                  <a:schemeClr val="tx1"/>
                </a:solidFill>
              </a:rPr>
              <a:t>Антиохию</a:t>
            </a:r>
            <a:endParaRPr lang="ru-RU" sz="2200" b="1" dirty="0">
              <a:solidFill>
                <a:schemeClr val="tx1"/>
              </a:solidFill>
            </a:endParaRPr>
          </a:p>
        </p:txBody>
      </p:sp>
      <p:sp>
        <p:nvSpPr>
          <p:cNvPr id="3" name="Скругленный прямоугольник 2"/>
          <p:cNvSpPr/>
          <p:nvPr/>
        </p:nvSpPr>
        <p:spPr>
          <a:xfrm>
            <a:off x="467544" y="3861048"/>
            <a:ext cx="8208912" cy="180020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a:solidFill>
                  <a:schemeClr val="tx1"/>
                </a:solidFill>
              </a:rPr>
              <a:t>Антиохия</a:t>
            </a:r>
            <a:r>
              <a:rPr lang="ru-RU" sz="1600" b="1" dirty="0">
                <a:solidFill>
                  <a:schemeClr val="tx1"/>
                </a:solidFill>
              </a:rPr>
              <a:t> — большой и цветущий тогда город в северо-западной Сирии, на реке </a:t>
            </a:r>
            <a:r>
              <a:rPr lang="ru-RU" sz="1600" b="1" dirty="0" err="1">
                <a:solidFill>
                  <a:schemeClr val="tx1"/>
                </a:solidFill>
              </a:rPr>
              <a:t>Оронте</a:t>
            </a:r>
            <a:r>
              <a:rPr lang="ru-RU" sz="1600" b="1" dirty="0">
                <a:solidFill>
                  <a:schemeClr val="tx1"/>
                </a:solidFill>
              </a:rPr>
              <a:t>, в 6-ти часах пути пешком от Средиземного моря. Она основана была Антиохом, отцом </a:t>
            </a:r>
            <a:r>
              <a:rPr lang="ru-RU" sz="1600" b="1" dirty="0" err="1">
                <a:solidFill>
                  <a:schemeClr val="tx1"/>
                </a:solidFill>
              </a:rPr>
              <a:t>Селевка</a:t>
            </a:r>
            <a:r>
              <a:rPr lang="ru-RU" sz="1600" b="1" dirty="0">
                <a:solidFill>
                  <a:schemeClr val="tx1"/>
                </a:solidFill>
              </a:rPr>
              <a:t> </a:t>
            </a:r>
            <a:r>
              <a:rPr lang="ru-RU" sz="1600" b="1" dirty="0" err="1">
                <a:solidFill>
                  <a:schemeClr val="tx1"/>
                </a:solidFill>
              </a:rPr>
              <a:t>Никатора</a:t>
            </a:r>
            <a:r>
              <a:rPr lang="ru-RU" sz="1600" b="1" dirty="0">
                <a:solidFill>
                  <a:schemeClr val="tx1"/>
                </a:solidFill>
              </a:rPr>
              <a:t> — основателя царства Селевкидов, как одна из многочисленных греческих </a:t>
            </a:r>
            <a:r>
              <a:rPr lang="ru-RU" sz="1600" b="1" dirty="0" smtClean="0">
                <a:solidFill>
                  <a:schemeClr val="tx1"/>
                </a:solidFill>
              </a:rPr>
              <a:t>колоний. </a:t>
            </a:r>
            <a:r>
              <a:rPr lang="ru-RU" sz="1600" b="1" dirty="0">
                <a:solidFill>
                  <a:schemeClr val="tx1"/>
                </a:solidFill>
              </a:rPr>
              <a:t>Население там было греческое, но много жило и евреев</a:t>
            </a:r>
            <a:r>
              <a:rPr lang="ru-RU" sz="1600" b="1" dirty="0" smtClean="0">
                <a:solidFill>
                  <a:schemeClr val="tx1"/>
                </a:solidFill>
              </a:rPr>
              <a:t>. </a:t>
            </a:r>
            <a:r>
              <a:rPr lang="ru-RU" sz="1600" b="1" dirty="0" err="1">
                <a:solidFill>
                  <a:schemeClr val="tx1"/>
                </a:solidFill>
              </a:rPr>
              <a:t>Антиохия</a:t>
            </a:r>
            <a:r>
              <a:rPr lang="ru-RU" sz="1600" b="1" dirty="0">
                <a:solidFill>
                  <a:schemeClr val="tx1"/>
                </a:solidFill>
              </a:rPr>
              <a:t> стала одним из крупнейших центров христианства в древности. В апостольский век </a:t>
            </a:r>
            <a:r>
              <a:rPr lang="ru-RU" sz="1600" b="1" dirty="0" err="1">
                <a:solidFill>
                  <a:schemeClr val="tx1"/>
                </a:solidFill>
              </a:rPr>
              <a:t>Антиохия</a:t>
            </a:r>
            <a:r>
              <a:rPr lang="ru-RU" sz="1600" b="1" dirty="0">
                <a:solidFill>
                  <a:schemeClr val="tx1"/>
                </a:solidFill>
              </a:rPr>
              <a:t> была как бы метрополией всех церквей, основанных Апостолами среди языческих народностей.</a:t>
            </a:r>
          </a:p>
        </p:txBody>
      </p:sp>
    </p:spTree>
    <p:extLst>
      <p:ext uri="{BB962C8B-B14F-4D97-AF65-F5344CB8AC3E}">
        <p14:creationId xmlns:p14="http://schemas.microsoft.com/office/powerpoint/2010/main" val="410677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wipe(down)">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1026"/>
                                        </p:tgtEl>
                                      </p:cBhvr>
                                    </p:animEffect>
                                    <p:set>
                                      <p:cBhvr>
                                        <p:cTn id="40" dur="1" fill="hold">
                                          <p:stCondLst>
                                            <p:cond delay="499"/>
                                          </p:stCondLst>
                                        </p:cTn>
                                        <p:tgtEl>
                                          <p:spTgt spid="102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7"/>
                                        </p:tgtEl>
                                      </p:cBhvr>
                                    </p:animEffect>
                                    <p:set>
                                      <p:cBhvr>
                                        <p:cTn id="50" dur="1" fill="hold">
                                          <p:stCondLst>
                                            <p:cond delay="4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6"/>
                                        </p:tgtEl>
                                      </p:cBhvr>
                                    </p:animEffect>
                                    <p:set>
                                      <p:cBhvr>
                                        <p:cTn id="6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6" grpId="0" animBg="1"/>
      <p:bldP spid="6" grpId="1" animBg="1"/>
      <p:bldP spid="2" grpId="0" animBg="1"/>
      <p:bldP spid="2" grpId="1" animBg="1"/>
      <p:bldP spid="4" grpId="0" animBg="1"/>
      <p:bldP spid="3" grpId="0" animBg="1"/>
      <p:bldP spid="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393275423"/>
              </p:ext>
            </p:extLst>
          </p:nvPr>
        </p:nvGraphicFramePr>
        <p:xfrm>
          <a:off x="457200" y="1600200"/>
          <a:ext cx="8229600" cy="1889760"/>
        </p:xfrm>
        <a:graphic>
          <a:graphicData uri="http://schemas.openxmlformats.org/drawingml/2006/table">
            <a:tbl>
              <a:tblPr firstRow="1" bandRow="1">
                <a:tableStyleId>{93296810-A885-4BE3-A3E7-6D5BEEA58F35}</a:tableStyleId>
              </a:tblPr>
              <a:tblGrid>
                <a:gridCol w="8229600"/>
              </a:tblGrid>
              <a:tr h="32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err="1" smtClean="0">
                          <a:solidFill>
                            <a:schemeClr val="tx1"/>
                          </a:solidFill>
                        </a:rPr>
                        <a:t>Деян</a:t>
                      </a:r>
                      <a:r>
                        <a:rPr lang="ru-RU" sz="1600" b="1" dirty="0" smtClean="0">
                          <a:solidFill>
                            <a:schemeClr val="tx1"/>
                          </a:solidFill>
                        </a:rPr>
                        <a:t>. 11, 27-30</a:t>
                      </a:r>
                      <a:endParaRPr lang="ru-RU" sz="1600" b="1" dirty="0">
                        <a:solidFill>
                          <a:schemeClr val="tx1"/>
                        </a:solidFill>
                      </a:endParaRPr>
                    </a:p>
                  </a:txBody>
                  <a:tcPr/>
                </a:tc>
              </a:tr>
              <a:tr h="370840">
                <a:tc>
                  <a:txBody>
                    <a:bodyPr/>
                    <a:lstStyle/>
                    <a:p>
                      <a:r>
                        <a:rPr lang="ru-RU" sz="1600" b="1" dirty="0" smtClean="0">
                          <a:solidFill>
                            <a:schemeClr val="tx1"/>
                          </a:solidFill>
                        </a:rPr>
                        <a:t>27. В те дни пришли из Иерусалима в </a:t>
                      </a:r>
                      <a:r>
                        <a:rPr lang="ru-RU" sz="1600" b="1" dirty="0" err="1" smtClean="0">
                          <a:solidFill>
                            <a:schemeClr val="tx1"/>
                          </a:solidFill>
                        </a:rPr>
                        <a:t>Антиохию</a:t>
                      </a:r>
                      <a:r>
                        <a:rPr lang="ru-RU" sz="1600" b="1" dirty="0" smtClean="0">
                          <a:solidFill>
                            <a:schemeClr val="tx1"/>
                          </a:solidFill>
                        </a:rPr>
                        <a:t> пророки. </a:t>
                      </a:r>
                    </a:p>
                    <a:p>
                      <a:r>
                        <a:rPr lang="ru-RU" sz="1600" b="1" dirty="0" smtClean="0">
                          <a:solidFill>
                            <a:schemeClr val="tx1"/>
                          </a:solidFill>
                        </a:rPr>
                        <a:t>28. И один из них, по имени Агав, встав, предвозвестил Духом, что по всей вселенной будет великий голод, который и был при кесаре Клавдии. </a:t>
                      </a:r>
                    </a:p>
                    <a:p>
                      <a:r>
                        <a:rPr lang="ru-RU" sz="1600" b="1" dirty="0" smtClean="0">
                          <a:solidFill>
                            <a:schemeClr val="tx1"/>
                          </a:solidFill>
                        </a:rPr>
                        <a:t>29. Тогда ученики положили, каждый по достатку своему, послать пособие братьям, живущим в Иудее, </a:t>
                      </a:r>
                    </a:p>
                    <a:p>
                      <a:r>
                        <a:rPr lang="ru-RU" sz="1600" b="1" dirty="0" smtClean="0">
                          <a:solidFill>
                            <a:schemeClr val="tx1"/>
                          </a:solidFill>
                        </a:rPr>
                        <a:t>30. что и сделали, послав собранное к пресвитерам через </a:t>
                      </a:r>
                      <a:r>
                        <a:rPr lang="ru-RU" sz="1600" b="1" dirty="0" err="1" smtClean="0">
                          <a:solidFill>
                            <a:schemeClr val="tx1"/>
                          </a:solidFill>
                        </a:rPr>
                        <a:t>Варнаву</a:t>
                      </a:r>
                      <a:r>
                        <a:rPr lang="ru-RU" sz="1600" b="1" dirty="0" smtClean="0">
                          <a:solidFill>
                            <a:schemeClr val="tx1"/>
                          </a:solidFill>
                        </a:rPr>
                        <a:t> и </a:t>
                      </a:r>
                      <a:r>
                        <a:rPr lang="ru-RU" sz="1600" b="1" dirty="0" err="1" smtClean="0">
                          <a:solidFill>
                            <a:schemeClr val="tx1"/>
                          </a:solidFill>
                        </a:rPr>
                        <a:t>Савла</a:t>
                      </a:r>
                      <a:r>
                        <a:rPr lang="ru-RU" sz="1600" b="1" dirty="0" smtClean="0">
                          <a:solidFill>
                            <a:schemeClr val="tx1"/>
                          </a:solidFill>
                        </a:rPr>
                        <a:t>. </a:t>
                      </a:r>
                    </a:p>
                  </a:txBody>
                  <a:tcPr/>
                </a:tc>
              </a:tr>
            </a:tbl>
          </a:graphicData>
        </a:graphic>
      </p:graphicFrame>
      <p:sp>
        <p:nvSpPr>
          <p:cNvPr id="5" name="Скругленный прямоугольник 4"/>
          <p:cNvSpPr/>
          <p:nvPr/>
        </p:nvSpPr>
        <p:spPr>
          <a:xfrm>
            <a:off x="1691680" y="332656"/>
            <a:ext cx="5616624" cy="5040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400" b="1" dirty="0">
                <a:solidFill>
                  <a:schemeClr val="tx1"/>
                </a:solidFill>
              </a:rPr>
              <a:t>Помощь христианам в Иудее </a:t>
            </a:r>
            <a:endParaRPr lang="ru-RU" sz="2400" dirty="0">
              <a:solidFill>
                <a:schemeClr val="tx1"/>
              </a:solidFill>
            </a:endParaRPr>
          </a:p>
        </p:txBody>
      </p:sp>
      <p:sp>
        <p:nvSpPr>
          <p:cNvPr id="6" name="Скругленный прямоугольник 5"/>
          <p:cNvSpPr/>
          <p:nvPr/>
        </p:nvSpPr>
        <p:spPr>
          <a:xfrm>
            <a:off x="539552" y="3789040"/>
            <a:ext cx="8208912" cy="115212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Аверкий</a:t>
            </a:r>
            <a:r>
              <a:rPr lang="ru-RU" sz="1600" b="1" dirty="0" smtClean="0">
                <a:solidFill>
                  <a:schemeClr val="tx1"/>
                </a:solidFill>
              </a:rPr>
              <a:t>: </a:t>
            </a:r>
            <a:r>
              <a:rPr lang="ru-RU" sz="1600" b="1" i="1" dirty="0" smtClean="0">
                <a:solidFill>
                  <a:schemeClr val="tx1"/>
                </a:solidFill>
              </a:rPr>
              <a:t>«Кесарь Клавдий - римский </a:t>
            </a:r>
            <a:r>
              <a:rPr lang="ru-RU" sz="1600" b="1" i="1" dirty="0">
                <a:solidFill>
                  <a:schemeClr val="tx1"/>
                </a:solidFill>
              </a:rPr>
              <a:t>император, преемник Кая Калигулы, занимавший престол с 41 по 54 год по Р. Хр. При нем голод не раз свирепствовал в разных областях Римской Империи. По свидетельству Флавия, около 44 года был великий голод по всей Палестине; около 50 г. голод был в самой Италии и в других </a:t>
            </a:r>
            <a:r>
              <a:rPr lang="ru-RU" sz="1600" b="1" i="1" dirty="0" smtClean="0">
                <a:solidFill>
                  <a:schemeClr val="tx1"/>
                </a:solidFill>
              </a:rPr>
              <a:t>провинциях».</a:t>
            </a:r>
            <a:endParaRPr lang="ru-RU" sz="1600" b="1" i="1" dirty="0">
              <a:solidFill>
                <a:schemeClr val="tx1"/>
              </a:solidFill>
            </a:endParaRPr>
          </a:p>
        </p:txBody>
      </p:sp>
    </p:spTree>
    <p:extLst>
      <p:ext uri="{BB962C8B-B14F-4D97-AF65-F5344CB8AC3E}">
        <p14:creationId xmlns:p14="http://schemas.microsoft.com/office/powerpoint/2010/main" val="330218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142582204"/>
              </p:ext>
            </p:extLst>
          </p:nvPr>
        </p:nvGraphicFramePr>
        <p:xfrm>
          <a:off x="251520" y="908720"/>
          <a:ext cx="8712968" cy="5680320"/>
        </p:xfrm>
        <a:graphic>
          <a:graphicData uri="http://schemas.openxmlformats.org/drawingml/2006/table">
            <a:tbl>
              <a:tblPr firstRow="1" bandRow="1">
                <a:tableStyleId>{00A15C55-8517-42AA-B614-E9B94910E393}</a:tableStyleId>
              </a:tblPr>
              <a:tblGrid>
                <a:gridCol w="8712968"/>
              </a:tblGrid>
              <a:tr h="216000">
                <a:tc>
                  <a:txBody>
                    <a:bodyPr/>
                    <a:lstStyle/>
                    <a:p>
                      <a:pPr algn="ctr"/>
                      <a:r>
                        <a:rPr lang="ru-RU" sz="1600" b="1" dirty="0" err="1" smtClean="0">
                          <a:solidFill>
                            <a:schemeClr val="tx1"/>
                          </a:solidFill>
                        </a:rPr>
                        <a:t>Деян</a:t>
                      </a:r>
                      <a:r>
                        <a:rPr lang="ru-RU" sz="1600" b="1" dirty="0" smtClean="0">
                          <a:solidFill>
                            <a:schemeClr val="tx1"/>
                          </a:solidFill>
                        </a:rPr>
                        <a:t>. 12, 1-12</a:t>
                      </a:r>
                      <a:endParaRPr lang="ru-RU" sz="1600" b="1" dirty="0">
                        <a:solidFill>
                          <a:schemeClr val="tx1"/>
                        </a:solidFill>
                      </a:endParaRPr>
                    </a:p>
                  </a:txBody>
                  <a:tcPr marL="18000" marR="18000" marT="18000" marB="18000"/>
                </a:tc>
              </a:tr>
              <a:tr h="370840">
                <a:tc>
                  <a:txBody>
                    <a:bodyPr/>
                    <a:lstStyle/>
                    <a:p>
                      <a:r>
                        <a:rPr lang="ru-RU" sz="1600" b="1" dirty="0" smtClean="0">
                          <a:solidFill>
                            <a:schemeClr val="tx1"/>
                          </a:solidFill>
                        </a:rPr>
                        <a:t>1. В то время </a:t>
                      </a:r>
                      <a:r>
                        <a:rPr lang="ru-RU" sz="1600" b="1" dirty="0" smtClean="0">
                          <a:solidFill>
                            <a:srgbClr val="7030A0"/>
                          </a:solidFill>
                        </a:rPr>
                        <a:t>царь Ирод </a:t>
                      </a:r>
                      <a:r>
                        <a:rPr lang="ru-RU" sz="1600" b="1" dirty="0" smtClean="0">
                          <a:solidFill>
                            <a:schemeClr val="tx1"/>
                          </a:solidFill>
                        </a:rPr>
                        <a:t>поднял руки на некоторых из принадлежащих к церкви, чтобы сделать им зло, </a:t>
                      </a:r>
                    </a:p>
                    <a:p>
                      <a:r>
                        <a:rPr lang="ru-RU" sz="1600" b="1" dirty="0" smtClean="0">
                          <a:solidFill>
                            <a:schemeClr val="tx1"/>
                          </a:solidFill>
                        </a:rPr>
                        <a:t>2. и убил Иакова, брата </a:t>
                      </a:r>
                      <a:r>
                        <a:rPr lang="ru-RU" sz="1600" b="1" dirty="0" err="1" smtClean="0">
                          <a:solidFill>
                            <a:schemeClr val="tx1"/>
                          </a:solidFill>
                        </a:rPr>
                        <a:t>Иоаннова</a:t>
                      </a:r>
                      <a:r>
                        <a:rPr lang="ru-RU" sz="1600" b="1" dirty="0" smtClean="0">
                          <a:solidFill>
                            <a:schemeClr val="tx1"/>
                          </a:solidFill>
                        </a:rPr>
                        <a:t>, мечом. </a:t>
                      </a:r>
                    </a:p>
                    <a:p>
                      <a:r>
                        <a:rPr lang="ru-RU" sz="1600" b="1" dirty="0" smtClean="0">
                          <a:solidFill>
                            <a:schemeClr val="tx1"/>
                          </a:solidFill>
                        </a:rPr>
                        <a:t>3. Видя же, что это приятно Иудеям, вслед за тем взял и Петра, — тогда были дни опресноков, — </a:t>
                      </a:r>
                    </a:p>
                    <a:p>
                      <a:r>
                        <a:rPr lang="ru-RU" sz="1600" b="1" dirty="0" smtClean="0">
                          <a:solidFill>
                            <a:schemeClr val="tx1"/>
                          </a:solidFill>
                        </a:rPr>
                        <a:t>4. и, задержав его, посадил в темницу, и приказал четырем </a:t>
                      </a:r>
                      <a:r>
                        <a:rPr lang="ru-RU" sz="1600" b="1" dirty="0" err="1" smtClean="0">
                          <a:solidFill>
                            <a:schemeClr val="tx1"/>
                          </a:solidFill>
                        </a:rPr>
                        <a:t>четверицам</a:t>
                      </a:r>
                      <a:r>
                        <a:rPr lang="ru-RU" sz="1600" b="1" dirty="0" smtClean="0">
                          <a:solidFill>
                            <a:schemeClr val="tx1"/>
                          </a:solidFill>
                        </a:rPr>
                        <a:t> воинов стеречь его, намереваясь после Пасхи вывести его к народу. </a:t>
                      </a:r>
                    </a:p>
                    <a:p>
                      <a:r>
                        <a:rPr lang="ru-RU" sz="1600" b="1" dirty="0" smtClean="0">
                          <a:solidFill>
                            <a:schemeClr val="tx1"/>
                          </a:solidFill>
                        </a:rPr>
                        <a:t>5. Итак Петра стерегли в темнице, между тем церковь прилежно молилась о нем Богу. </a:t>
                      </a:r>
                    </a:p>
                    <a:p>
                      <a:r>
                        <a:rPr lang="ru-RU" sz="1600" b="1" dirty="0" smtClean="0">
                          <a:solidFill>
                            <a:schemeClr val="tx1"/>
                          </a:solidFill>
                        </a:rPr>
                        <a:t>6. Когда же Ирод хотел вывести его, в ту ночь Петр спал между двумя воинами, скованный двумя цепями, и стражи у дверей стерегли темницу. </a:t>
                      </a:r>
                    </a:p>
                    <a:p>
                      <a:r>
                        <a:rPr lang="ru-RU" sz="1600" b="1" dirty="0" smtClean="0">
                          <a:solidFill>
                            <a:schemeClr val="tx1"/>
                          </a:solidFill>
                        </a:rPr>
                        <a:t>7. И вот, Ангел Господень предстал, и свет осиял темницу. Ангел, толкнув Петра в бок, пробудил его и сказал: встань скорее. И цепи упали с рук его. </a:t>
                      </a:r>
                    </a:p>
                    <a:p>
                      <a:r>
                        <a:rPr lang="ru-RU" sz="1600" b="1" dirty="0" smtClean="0">
                          <a:solidFill>
                            <a:schemeClr val="tx1"/>
                          </a:solidFill>
                        </a:rPr>
                        <a:t>8. И сказал ему Ангел: опояшься и обуйся. Он сделал так. Потом говорит ему: надень одежду твою и иди за мною. </a:t>
                      </a:r>
                    </a:p>
                    <a:p>
                      <a:r>
                        <a:rPr lang="ru-RU" sz="1600" b="1" dirty="0" smtClean="0">
                          <a:solidFill>
                            <a:schemeClr val="tx1"/>
                          </a:solidFill>
                        </a:rPr>
                        <a:t>9. Петр вышел и следовал за ним, не зная, что делаемое Ангелом было действительно, а думая, что видит видение. </a:t>
                      </a:r>
                    </a:p>
                    <a:p>
                      <a:r>
                        <a:rPr lang="ru-RU" sz="1600" b="1" dirty="0" smtClean="0">
                          <a:solidFill>
                            <a:schemeClr val="tx1"/>
                          </a:solidFill>
                        </a:rPr>
                        <a:t>10. Пройдя первую и вторую стражу, они пришли к железным воротам, ведущим в город, которые сами собою отворились им: они вышли, и прошли одну улицу, и вдруг Ангела не стало с ним. </a:t>
                      </a:r>
                    </a:p>
                    <a:p>
                      <a:r>
                        <a:rPr lang="ru-RU" sz="1600" b="1" dirty="0" smtClean="0">
                          <a:solidFill>
                            <a:schemeClr val="tx1"/>
                          </a:solidFill>
                        </a:rPr>
                        <a:t>11. Тогда Петр, придя в себя, сказал: теперь я вижу воистину, что Господь послал Ангела Своего и избавил меня из руки Ирода и от всего, чего ждал народ Иудейский. </a:t>
                      </a:r>
                    </a:p>
                    <a:p>
                      <a:r>
                        <a:rPr lang="ru-RU" sz="1600" b="1" dirty="0" smtClean="0">
                          <a:solidFill>
                            <a:schemeClr val="tx1"/>
                          </a:solidFill>
                        </a:rPr>
                        <a:t>12. И, осмотревшись, пришел к дому Марии, матери Иоанна, называемого Марком, где многие собрались и молились. </a:t>
                      </a:r>
                      <a:endParaRPr lang="ru-RU" sz="1600" b="1" dirty="0">
                        <a:solidFill>
                          <a:schemeClr val="tx1"/>
                        </a:solidFill>
                      </a:endParaRPr>
                    </a:p>
                  </a:txBody>
                  <a:tcPr marL="18000" marR="18000" marT="18000" marB="18000"/>
                </a:tc>
              </a:tr>
            </a:tbl>
          </a:graphicData>
        </a:graphic>
      </p:graphicFrame>
      <p:sp>
        <p:nvSpPr>
          <p:cNvPr id="2" name="Скругленный прямоугольник 1"/>
          <p:cNvSpPr/>
          <p:nvPr/>
        </p:nvSpPr>
        <p:spPr>
          <a:xfrm>
            <a:off x="251520" y="1700808"/>
            <a:ext cx="8712968" cy="1872208"/>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Аверкий</a:t>
            </a:r>
            <a:r>
              <a:rPr lang="ru-RU" sz="1600" b="1" i="1" dirty="0" smtClean="0">
                <a:solidFill>
                  <a:schemeClr val="tx1"/>
                </a:solidFill>
              </a:rPr>
              <a:t>: «Ирод </a:t>
            </a:r>
            <a:r>
              <a:rPr lang="ru-RU" sz="1600" b="1" i="1" dirty="0" err="1" smtClean="0">
                <a:solidFill>
                  <a:schemeClr val="tx1"/>
                </a:solidFill>
              </a:rPr>
              <a:t>Агриппа</a:t>
            </a:r>
            <a:r>
              <a:rPr lang="ru-RU" sz="1600" b="1" i="1" dirty="0" smtClean="0">
                <a:solidFill>
                  <a:schemeClr val="tx1"/>
                </a:solidFill>
              </a:rPr>
              <a:t> I был </a:t>
            </a:r>
            <a:r>
              <a:rPr lang="ru-RU" sz="1600" b="1" i="1" dirty="0">
                <a:solidFill>
                  <a:schemeClr val="tx1"/>
                </a:solidFill>
              </a:rPr>
              <a:t>сын </a:t>
            </a:r>
            <a:r>
              <a:rPr lang="ru-RU" sz="1600" b="1" i="1" dirty="0" err="1">
                <a:solidFill>
                  <a:schemeClr val="tx1"/>
                </a:solidFill>
              </a:rPr>
              <a:t>Аристовула</a:t>
            </a:r>
            <a:r>
              <a:rPr lang="ru-RU" sz="1600" b="1" i="1" dirty="0">
                <a:solidFill>
                  <a:schemeClr val="tx1"/>
                </a:solidFill>
              </a:rPr>
              <a:t> и </a:t>
            </a:r>
            <a:r>
              <a:rPr lang="ru-RU" sz="1600" b="1" i="1" dirty="0" err="1">
                <a:solidFill>
                  <a:schemeClr val="tx1"/>
                </a:solidFill>
              </a:rPr>
              <a:t>Вереники</a:t>
            </a:r>
            <a:r>
              <a:rPr lang="ru-RU" sz="1600" b="1" i="1" dirty="0">
                <a:solidFill>
                  <a:schemeClr val="tx1"/>
                </a:solidFill>
              </a:rPr>
              <a:t>, внук </a:t>
            </a:r>
            <a:r>
              <a:rPr lang="ru-RU" sz="1600" b="1" i="1" dirty="0" smtClean="0">
                <a:solidFill>
                  <a:schemeClr val="tx1"/>
                </a:solidFill>
              </a:rPr>
              <a:t>Ирода Великого, </a:t>
            </a:r>
            <a:r>
              <a:rPr lang="ru-RU" sz="1600" b="1" i="1" dirty="0">
                <a:solidFill>
                  <a:schemeClr val="tx1"/>
                </a:solidFill>
              </a:rPr>
              <a:t>племянник Ирода </a:t>
            </a:r>
            <a:r>
              <a:rPr lang="ru-RU" sz="1600" b="1" i="1" dirty="0" smtClean="0">
                <a:solidFill>
                  <a:schemeClr val="tx1"/>
                </a:solidFill>
              </a:rPr>
              <a:t>Антипы, </a:t>
            </a:r>
            <a:r>
              <a:rPr lang="ru-RU" sz="1600" b="1" i="1" dirty="0">
                <a:solidFill>
                  <a:schemeClr val="tx1"/>
                </a:solidFill>
              </a:rPr>
              <a:t>убийцы святого Иоанна Крестителя. Рожденный около 10 г. д</a:t>
            </a:r>
            <a:r>
              <a:rPr lang="ru-RU" sz="1600" b="1" i="1" dirty="0" smtClean="0">
                <a:solidFill>
                  <a:schemeClr val="tx1"/>
                </a:solidFill>
              </a:rPr>
              <a:t>о Р.Х </a:t>
            </a:r>
            <a:r>
              <a:rPr lang="ru-RU" sz="1600" b="1" i="1" dirty="0">
                <a:solidFill>
                  <a:schemeClr val="tx1"/>
                </a:solidFill>
              </a:rPr>
              <a:t>и воспитанный в Риме, он получил от римского императора Кая Калигулы тетрархию умершего дяди своего Филиппа и тетрархию </a:t>
            </a:r>
            <a:r>
              <a:rPr lang="ru-RU" sz="1600" b="1" i="1" dirty="0" err="1">
                <a:solidFill>
                  <a:schemeClr val="tx1"/>
                </a:solidFill>
              </a:rPr>
              <a:t>Лисания</a:t>
            </a:r>
            <a:r>
              <a:rPr lang="ru-RU" sz="1600" b="1" i="1" dirty="0">
                <a:solidFill>
                  <a:schemeClr val="tx1"/>
                </a:solidFill>
              </a:rPr>
              <a:t> с титулом царя; вскоре ему досталась и тетрархия другого дяди Ирода Антипы; наконец, император Клавдий, преемник Калигулы, присоединил к его владениям Иудею и Самарию, так что Ирод </a:t>
            </a:r>
            <a:r>
              <a:rPr lang="ru-RU" sz="1600" b="1" i="1" dirty="0" err="1">
                <a:solidFill>
                  <a:schemeClr val="tx1"/>
                </a:solidFill>
              </a:rPr>
              <a:t>Агриппа</a:t>
            </a:r>
            <a:r>
              <a:rPr lang="ru-RU" sz="1600" b="1" i="1" dirty="0">
                <a:solidFill>
                  <a:schemeClr val="tx1"/>
                </a:solidFill>
              </a:rPr>
              <a:t> I, как и его дед, стал царем над всей </a:t>
            </a:r>
            <a:r>
              <a:rPr lang="ru-RU" sz="1600" b="1" i="1" dirty="0" smtClean="0">
                <a:solidFill>
                  <a:schemeClr val="tx1"/>
                </a:solidFill>
              </a:rPr>
              <a:t>Палестиной».</a:t>
            </a:r>
            <a:endParaRPr lang="ru-RU" sz="1600" b="1" i="1" dirty="0">
              <a:solidFill>
                <a:schemeClr val="tx1"/>
              </a:solidFill>
            </a:endParaRPr>
          </a:p>
        </p:txBody>
      </p:sp>
      <p:sp>
        <p:nvSpPr>
          <p:cNvPr id="4" name="Скругленный прямоугольник 3"/>
          <p:cNvSpPr/>
          <p:nvPr/>
        </p:nvSpPr>
        <p:spPr>
          <a:xfrm>
            <a:off x="1259632" y="260648"/>
            <a:ext cx="6624736" cy="36004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200" b="1" dirty="0">
                <a:solidFill>
                  <a:schemeClr val="tx1"/>
                </a:solidFill>
              </a:rPr>
              <a:t>Гонение Ирода </a:t>
            </a:r>
            <a:r>
              <a:rPr lang="ru-RU" sz="2200" b="1" dirty="0" err="1">
                <a:solidFill>
                  <a:schemeClr val="tx1"/>
                </a:solidFill>
              </a:rPr>
              <a:t>Агриппы</a:t>
            </a:r>
            <a:r>
              <a:rPr lang="ru-RU" sz="2200" b="1" dirty="0">
                <a:solidFill>
                  <a:schemeClr val="tx1"/>
                </a:solidFill>
              </a:rPr>
              <a:t> на Церковь Христову </a:t>
            </a:r>
            <a:endParaRPr lang="ru-RU" sz="2200" dirty="0">
              <a:solidFill>
                <a:schemeClr val="tx1"/>
              </a:solidFill>
            </a:endParaRPr>
          </a:p>
        </p:txBody>
      </p:sp>
      <p:sp>
        <p:nvSpPr>
          <p:cNvPr id="3" name="Скругленный прямоугольник 2"/>
          <p:cNvSpPr/>
          <p:nvPr/>
        </p:nvSpPr>
        <p:spPr>
          <a:xfrm>
            <a:off x="251520" y="4725144"/>
            <a:ext cx="8712968" cy="1296144"/>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a:solidFill>
                  <a:schemeClr val="tx1"/>
                </a:solidFill>
              </a:rPr>
              <a:t>Предания об этом Марке неодинаковы. Одно предание, разделяемое блаженным </a:t>
            </a:r>
            <a:r>
              <a:rPr lang="ru-RU" sz="1600" b="1" dirty="0" err="1">
                <a:solidFill>
                  <a:schemeClr val="tx1"/>
                </a:solidFill>
              </a:rPr>
              <a:t>Феофилактом</a:t>
            </a:r>
            <a:r>
              <a:rPr lang="ru-RU" sz="1600" b="1" dirty="0">
                <a:solidFill>
                  <a:schemeClr val="tx1"/>
                </a:solidFill>
              </a:rPr>
              <a:t>, считает его за одно лицо с Евангелистом Марком и Марком, племянником </a:t>
            </a:r>
            <a:r>
              <a:rPr lang="ru-RU" sz="1600" b="1" dirty="0" err="1">
                <a:solidFill>
                  <a:schemeClr val="tx1"/>
                </a:solidFill>
              </a:rPr>
              <a:t>Варнавы</a:t>
            </a:r>
            <a:r>
              <a:rPr lang="ru-RU" sz="1600" b="1" dirty="0">
                <a:solidFill>
                  <a:schemeClr val="tx1"/>
                </a:solidFill>
              </a:rPr>
              <a:t>. Другое предание, записанное в </a:t>
            </a:r>
            <a:r>
              <a:rPr lang="ru-RU" sz="1600" b="1" dirty="0" err="1">
                <a:solidFill>
                  <a:schemeClr val="tx1"/>
                </a:solidFill>
              </a:rPr>
              <a:t>Четьях</a:t>
            </a:r>
            <a:r>
              <a:rPr lang="ru-RU" sz="1600" b="1" dirty="0">
                <a:solidFill>
                  <a:schemeClr val="tx1"/>
                </a:solidFill>
              </a:rPr>
              <a:t>-Минеях </a:t>
            </a:r>
            <a:r>
              <a:rPr lang="ru-RU" sz="1600" b="1" dirty="0" smtClean="0">
                <a:solidFill>
                  <a:schemeClr val="tx1"/>
                </a:solidFill>
              </a:rPr>
              <a:t>, </a:t>
            </a:r>
            <a:r>
              <a:rPr lang="ru-RU" sz="1600" b="1" dirty="0">
                <a:solidFill>
                  <a:schemeClr val="tx1"/>
                </a:solidFill>
              </a:rPr>
              <a:t>отличает его и от Евангелиста Марка и от племянника </a:t>
            </a:r>
            <a:r>
              <a:rPr lang="ru-RU" sz="1600" b="1" dirty="0" err="1">
                <a:solidFill>
                  <a:schemeClr val="tx1"/>
                </a:solidFill>
              </a:rPr>
              <a:t>Варнавы</a:t>
            </a:r>
            <a:r>
              <a:rPr lang="ru-RU" sz="1600" b="1" dirty="0">
                <a:solidFill>
                  <a:schemeClr val="tx1"/>
                </a:solidFill>
              </a:rPr>
              <a:t>. Третье считает его племянником </a:t>
            </a:r>
            <a:r>
              <a:rPr lang="ru-RU" sz="1600" b="1" dirty="0" err="1">
                <a:solidFill>
                  <a:schemeClr val="tx1"/>
                </a:solidFill>
              </a:rPr>
              <a:t>Варнавы</a:t>
            </a:r>
            <a:r>
              <a:rPr lang="ru-RU" sz="1600" b="1" dirty="0">
                <a:solidFill>
                  <a:schemeClr val="tx1"/>
                </a:solidFill>
              </a:rPr>
              <a:t>, отличая, однако, от Евангелиста Марка.</a:t>
            </a:r>
          </a:p>
        </p:txBody>
      </p:sp>
    </p:spTree>
    <p:extLst>
      <p:ext uri="{BB962C8B-B14F-4D97-AF65-F5344CB8AC3E}">
        <p14:creationId xmlns:p14="http://schemas.microsoft.com/office/powerpoint/2010/main" val="292102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3" grpId="0" animBg="1"/>
      <p:bldP spid="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71264870"/>
              </p:ext>
            </p:extLst>
          </p:nvPr>
        </p:nvGraphicFramePr>
        <p:xfrm>
          <a:off x="323528" y="868288"/>
          <a:ext cx="8496944" cy="3352800"/>
        </p:xfrm>
        <a:graphic>
          <a:graphicData uri="http://schemas.openxmlformats.org/drawingml/2006/table">
            <a:tbl>
              <a:tblPr firstRow="1" bandRow="1">
                <a:tableStyleId>{00A15C55-8517-42AA-B614-E9B94910E393}</a:tableStyleId>
              </a:tblPr>
              <a:tblGrid>
                <a:gridCol w="8496944"/>
              </a:tblGrid>
              <a:tr h="288000">
                <a:tc>
                  <a:txBody>
                    <a:bodyPr/>
                    <a:lstStyle/>
                    <a:p>
                      <a:pPr algn="ctr"/>
                      <a:r>
                        <a:rPr lang="ru-RU" sz="1600" b="1" dirty="0" err="1" smtClean="0">
                          <a:solidFill>
                            <a:schemeClr val="tx1"/>
                          </a:solidFill>
                        </a:rPr>
                        <a:t>Деян</a:t>
                      </a:r>
                      <a:r>
                        <a:rPr lang="ru-RU" sz="1600" b="1" dirty="0" smtClean="0">
                          <a:solidFill>
                            <a:schemeClr val="tx1"/>
                          </a:solidFill>
                        </a:rPr>
                        <a:t>. 12, 13-19</a:t>
                      </a:r>
                      <a:endParaRPr lang="ru-RU" sz="1600" b="1" dirty="0">
                        <a:solidFill>
                          <a:schemeClr val="tx1"/>
                        </a:solidFill>
                      </a:endParaRPr>
                    </a:p>
                  </a:txBody>
                  <a:tcPr/>
                </a:tc>
              </a:tr>
              <a:tr h="370840">
                <a:tc>
                  <a:txBody>
                    <a:bodyPr/>
                    <a:lstStyle/>
                    <a:p>
                      <a:r>
                        <a:rPr lang="ru-RU" sz="1600" b="1" dirty="0" smtClean="0">
                          <a:solidFill>
                            <a:schemeClr val="tx1"/>
                          </a:solidFill>
                        </a:rPr>
                        <a:t>13. Когда же Петр постучался у ворот, то вышла послушать служанка, именем Рода, </a:t>
                      </a:r>
                    </a:p>
                    <a:p>
                      <a:r>
                        <a:rPr lang="ru-RU" sz="1600" b="1" dirty="0" smtClean="0">
                          <a:solidFill>
                            <a:schemeClr val="tx1"/>
                          </a:solidFill>
                        </a:rPr>
                        <a:t>14. и, узнав голос Петра, от радости не отворила ворот, но, вбежав, объявила, что Петр стоит у ворот. </a:t>
                      </a:r>
                    </a:p>
                    <a:p>
                      <a:r>
                        <a:rPr lang="ru-RU" sz="1600" b="1" dirty="0" smtClean="0">
                          <a:solidFill>
                            <a:schemeClr val="tx1"/>
                          </a:solidFill>
                        </a:rPr>
                        <a:t>15. А те сказали ей: в своем ли ты уме? Но она утверждала свое. Они же говорили: </a:t>
                      </a:r>
                      <a:r>
                        <a:rPr lang="ru-RU" sz="1600" b="1" dirty="0" smtClean="0">
                          <a:solidFill>
                            <a:srgbClr val="7030A0"/>
                          </a:solidFill>
                        </a:rPr>
                        <a:t>это Ангел его</a:t>
                      </a:r>
                      <a:r>
                        <a:rPr lang="ru-RU" sz="1600" b="1" dirty="0" smtClean="0">
                          <a:solidFill>
                            <a:schemeClr val="tx1"/>
                          </a:solidFill>
                        </a:rPr>
                        <a:t>. </a:t>
                      </a:r>
                    </a:p>
                    <a:p>
                      <a:r>
                        <a:rPr lang="ru-RU" sz="1600" b="1" dirty="0" smtClean="0">
                          <a:solidFill>
                            <a:schemeClr val="tx1"/>
                          </a:solidFill>
                        </a:rPr>
                        <a:t>16. Между тем Петр продолжал стучать. Когда же отворили, то увидели его и изумились. </a:t>
                      </a:r>
                    </a:p>
                    <a:p>
                      <a:r>
                        <a:rPr lang="ru-RU" sz="1600" b="1" dirty="0" smtClean="0">
                          <a:solidFill>
                            <a:schemeClr val="tx1"/>
                          </a:solidFill>
                        </a:rPr>
                        <a:t>17. Он же, дав знак рукою, чтобы молчали, рассказал им, как Господь вывел его из темницы, и сказал: уведомьте о сем Иакова и братьев. Потом, выйдя, пошел в другое место. </a:t>
                      </a:r>
                    </a:p>
                    <a:p>
                      <a:r>
                        <a:rPr lang="ru-RU" sz="1600" b="1" dirty="0" smtClean="0">
                          <a:solidFill>
                            <a:schemeClr val="tx1"/>
                          </a:solidFill>
                        </a:rPr>
                        <a:t>18. По наступлении дня между воинами сделалась большая тревога о том, что сделалось с Петром. </a:t>
                      </a:r>
                    </a:p>
                    <a:p>
                      <a:r>
                        <a:rPr lang="ru-RU" sz="1600" b="1" dirty="0" smtClean="0">
                          <a:solidFill>
                            <a:schemeClr val="tx1"/>
                          </a:solidFill>
                        </a:rPr>
                        <a:t>19. Ирод же, поискав его и не найдя, судил стражей и велел казнить их. Потом он отправился из Иудеи в </a:t>
                      </a:r>
                      <a:r>
                        <a:rPr lang="ru-RU" sz="1600" b="1" dirty="0" err="1" smtClean="0">
                          <a:solidFill>
                            <a:schemeClr val="tx1"/>
                          </a:solidFill>
                        </a:rPr>
                        <a:t>Кесарию</a:t>
                      </a:r>
                      <a:r>
                        <a:rPr lang="ru-RU" sz="1600" b="1" dirty="0" smtClean="0">
                          <a:solidFill>
                            <a:schemeClr val="tx1"/>
                          </a:solidFill>
                        </a:rPr>
                        <a:t> и там оставался. </a:t>
                      </a:r>
                    </a:p>
                  </a:txBody>
                  <a:tcPr/>
                </a:tc>
              </a:tr>
            </a:tbl>
          </a:graphicData>
        </a:graphic>
      </p:graphicFrame>
      <p:sp>
        <p:nvSpPr>
          <p:cNvPr id="2" name="Скругленный прямоугольник 1"/>
          <p:cNvSpPr/>
          <p:nvPr/>
        </p:nvSpPr>
        <p:spPr>
          <a:xfrm>
            <a:off x="395536" y="4365104"/>
            <a:ext cx="8424936" cy="1152128"/>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a:solidFill>
                  <a:schemeClr val="tx1"/>
                </a:solidFill>
              </a:rPr>
              <a:t>«Со всяким верующим в Господа постоянно пребывает ангел, если только мы не отгоняем его злыми делами; потому что как дым заставляет удаляться пчел и как зловоние отгоняет голубей, так и смрадный и причиняющий много слез грех отдаляет от нас </a:t>
            </a:r>
            <a:r>
              <a:rPr lang="ru-RU" sz="1600" b="1" i="1" dirty="0" smtClean="0">
                <a:solidFill>
                  <a:schemeClr val="tx1"/>
                </a:solidFill>
              </a:rPr>
              <a:t>ангела».</a:t>
            </a:r>
            <a:endParaRPr lang="ru-RU" sz="1600" b="1" i="1" dirty="0">
              <a:solidFill>
                <a:schemeClr val="tx1"/>
              </a:solidFill>
            </a:endParaRPr>
          </a:p>
        </p:txBody>
      </p:sp>
      <p:sp>
        <p:nvSpPr>
          <p:cNvPr id="3" name="Скругленный прямоугольник 2"/>
          <p:cNvSpPr/>
          <p:nvPr/>
        </p:nvSpPr>
        <p:spPr>
          <a:xfrm>
            <a:off x="395536" y="4797152"/>
            <a:ext cx="8424936" cy="144016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Аверкий</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Что это за «другое место», </a:t>
            </a:r>
            <a:r>
              <a:rPr lang="ru-RU" sz="1600" b="1" i="1" dirty="0" err="1">
                <a:solidFill>
                  <a:schemeClr val="tx1"/>
                </a:solidFill>
              </a:rPr>
              <a:t>Дееписатель</a:t>
            </a:r>
            <a:r>
              <a:rPr lang="ru-RU" sz="1600" b="1" i="1" dirty="0">
                <a:solidFill>
                  <a:schemeClr val="tx1"/>
                </a:solidFill>
              </a:rPr>
              <a:t> не говорит, но есть предание, что Петр в первых годах царствования Клавдия был в Риме. Это как раз совпадает с рассматриваемым временем, когда был, по всей вероятности, 44-ый год по Р. Хр., после Иудейской Пасхи и 4-ый год царствования Клавдия. О Петре в книге Деяний больше не упоминается до самого Апостольского Собора в Иерусалиме, бывшем в 51 г</a:t>
            </a:r>
            <a:r>
              <a:rPr lang="ru-RU" sz="1600" b="1" i="1" dirty="0" smtClean="0">
                <a:solidFill>
                  <a:schemeClr val="tx1"/>
                </a:solidFill>
              </a:rPr>
              <a:t>.».</a:t>
            </a:r>
            <a:endParaRPr lang="ru-RU" sz="1600" b="1" i="1" dirty="0">
              <a:solidFill>
                <a:schemeClr val="tx1"/>
              </a:solidFill>
            </a:endParaRPr>
          </a:p>
        </p:txBody>
      </p:sp>
    </p:spTree>
    <p:extLst>
      <p:ext uri="{BB962C8B-B14F-4D97-AF65-F5344CB8AC3E}">
        <p14:creationId xmlns:p14="http://schemas.microsoft.com/office/powerpoint/2010/main" val="119075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ltUpDiag">
          <a:fgClr>
            <a:schemeClr val="tx2">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095227435"/>
              </p:ext>
            </p:extLst>
          </p:nvPr>
        </p:nvGraphicFramePr>
        <p:xfrm>
          <a:off x="457200" y="1340768"/>
          <a:ext cx="8229600" cy="3108960"/>
        </p:xfrm>
        <a:graphic>
          <a:graphicData uri="http://schemas.openxmlformats.org/drawingml/2006/table">
            <a:tbl>
              <a:tblPr firstRow="1" bandRow="1">
                <a:tableStyleId>{5C22544A-7EE6-4342-B048-85BDC9FD1C3A}</a:tableStyleId>
              </a:tblPr>
              <a:tblGrid>
                <a:gridCol w="8229600"/>
              </a:tblGrid>
              <a:tr h="288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err="1" smtClean="0">
                          <a:solidFill>
                            <a:schemeClr val="tx1"/>
                          </a:solidFill>
                        </a:rPr>
                        <a:t>Деян</a:t>
                      </a:r>
                      <a:r>
                        <a:rPr lang="ru-RU" sz="1600" b="1" dirty="0" smtClean="0">
                          <a:solidFill>
                            <a:schemeClr val="tx1"/>
                          </a:solidFill>
                        </a:rPr>
                        <a:t>. 12, 20-25</a:t>
                      </a:r>
                    </a:p>
                  </a:txBody>
                  <a:tcPr/>
                </a:tc>
              </a:tr>
              <a:tr h="370840">
                <a:tc>
                  <a:txBody>
                    <a:bodyPr/>
                    <a:lstStyle/>
                    <a:p>
                      <a:r>
                        <a:rPr lang="ru-RU" sz="1600" b="1" dirty="0" smtClean="0">
                          <a:solidFill>
                            <a:schemeClr val="tx1"/>
                          </a:solidFill>
                        </a:rPr>
                        <a:t>20. Ирод был раздражен на </a:t>
                      </a:r>
                      <a:r>
                        <a:rPr lang="ru-RU" sz="1600" b="1" dirty="0" err="1" smtClean="0">
                          <a:solidFill>
                            <a:schemeClr val="tx1"/>
                          </a:solidFill>
                        </a:rPr>
                        <a:t>Тирян</a:t>
                      </a:r>
                      <a:r>
                        <a:rPr lang="ru-RU" sz="1600" b="1" dirty="0" smtClean="0">
                          <a:solidFill>
                            <a:schemeClr val="tx1"/>
                          </a:solidFill>
                        </a:rPr>
                        <a:t> и </a:t>
                      </a:r>
                      <a:r>
                        <a:rPr lang="ru-RU" sz="1600" b="1" dirty="0" err="1" smtClean="0">
                          <a:solidFill>
                            <a:schemeClr val="tx1"/>
                          </a:solidFill>
                        </a:rPr>
                        <a:t>Сидонян</a:t>
                      </a:r>
                      <a:r>
                        <a:rPr lang="ru-RU" sz="1600" b="1" dirty="0" smtClean="0">
                          <a:solidFill>
                            <a:schemeClr val="tx1"/>
                          </a:solidFill>
                        </a:rPr>
                        <a:t>; они же, согласившись, пришли к нему и, склонив на свою сторону </a:t>
                      </a:r>
                      <a:r>
                        <a:rPr lang="ru-RU" sz="1600" b="1" dirty="0" err="1" smtClean="0">
                          <a:solidFill>
                            <a:schemeClr val="tx1"/>
                          </a:solidFill>
                        </a:rPr>
                        <a:t>Власта</a:t>
                      </a:r>
                      <a:r>
                        <a:rPr lang="ru-RU" sz="1600" b="1" dirty="0" smtClean="0">
                          <a:solidFill>
                            <a:schemeClr val="tx1"/>
                          </a:solidFill>
                        </a:rPr>
                        <a:t>, постельника царского, просили мира, потому что область их питалась от области царской. </a:t>
                      </a:r>
                    </a:p>
                    <a:p>
                      <a:r>
                        <a:rPr lang="ru-RU" sz="1600" b="1" dirty="0" smtClean="0">
                          <a:solidFill>
                            <a:schemeClr val="tx1"/>
                          </a:solidFill>
                        </a:rPr>
                        <a:t>21. В назначенный день Ирод, одевшись в царскую одежду, сел на возвышенном месте и говорил к ним; </a:t>
                      </a:r>
                    </a:p>
                    <a:p>
                      <a:r>
                        <a:rPr lang="ru-RU" sz="1600" b="1" dirty="0" smtClean="0">
                          <a:solidFill>
                            <a:schemeClr val="tx1"/>
                          </a:solidFill>
                        </a:rPr>
                        <a:t>22. а народ восклицал: это голос Бога, а не человека. </a:t>
                      </a:r>
                    </a:p>
                    <a:p>
                      <a:r>
                        <a:rPr lang="ru-RU" sz="1600" b="1" dirty="0" smtClean="0">
                          <a:solidFill>
                            <a:schemeClr val="tx1"/>
                          </a:solidFill>
                        </a:rPr>
                        <a:t>23. Но вдруг Ангел Господень </a:t>
                      </a:r>
                      <a:r>
                        <a:rPr lang="ru-RU" sz="1600" b="1" dirty="0" smtClean="0">
                          <a:solidFill>
                            <a:srgbClr val="7030A0"/>
                          </a:solidFill>
                        </a:rPr>
                        <a:t>поразил его за то, что он не воздал славы Богу</a:t>
                      </a:r>
                      <a:r>
                        <a:rPr lang="ru-RU" sz="1600" b="1" dirty="0" smtClean="0">
                          <a:solidFill>
                            <a:schemeClr val="tx1"/>
                          </a:solidFill>
                        </a:rPr>
                        <a:t>; и он, быв изъеден червями, умер. </a:t>
                      </a:r>
                    </a:p>
                    <a:p>
                      <a:r>
                        <a:rPr lang="ru-RU" sz="1600" b="1" dirty="0" smtClean="0">
                          <a:solidFill>
                            <a:schemeClr val="tx1"/>
                          </a:solidFill>
                        </a:rPr>
                        <a:t>24. Слово же Божие росло и распространялось. </a:t>
                      </a:r>
                    </a:p>
                    <a:p>
                      <a:r>
                        <a:rPr lang="ru-RU" sz="1600" b="1" dirty="0" smtClean="0">
                          <a:solidFill>
                            <a:schemeClr val="tx1"/>
                          </a:solidFill>
                        </a:rPr>
                        <a:t>25. А </a:t>
                      </a:r>
                      <a:r>
                        <a:rPr lang="ru-RU" sz="1600" b="1" dirty="0" err="1" smtClean="0">
                          <a:solidFill>
                            <a:schemeClr val="tx1"/>
                          </a:solidFill>
                        </a:rPr>
                        <a:t>Варнава</a:t>
                      </a:r>
                      <a:r>
                        <a:rPr lang="ru-RU" sz="1600" b="1" dirty="0" smtClean="0">
                          <a:solidFill>
                            <a:schemeClr val="tx1"/>
                          </a:solidFill>
                        </a:rPr>
                        <a:t> и </a:t>
                      </a:r>
                      <a:r>
                        <a:rPr lang="ru-RU" sz="1600" b="1" dirty="0" err="1" smtClean="0">
                          <a:solidFill>
                            <a:schemeClr val="tx1"/>
                          </a:solidFill>
                        </a:rPr>
                        <a:t>Савл</a:t>
                      </a:r>
                      <a:r>
                        <a:rPr lang="ru-RU" sz="1600" b="1" dirty="0" smtClean="0">
                          <a:solidFill>
                            <a:schemeClr val="tx1"/>
                          </a:solidFill>
                        </a:rPr>
                        <a:t>, по исполнении поручения, возвратились из Иерусалима в </a:t>
                      </a:r>
                      <a:r>
                        <a:rPr lang="ru-RU" sz="1600" b="1" dirty="0" err="1" smtClean="0">
                          <a:solidFill>
                            <a:schemeClr val="tx1"/>
                          </a:solidFill>
                        </a:rPr>
                        <a:t>Антиохию</a:t>
                      </a:r>
                      <a:r>
                        <a:rPr lang="ru-RU" sz="1600" b="1" dirty="0" smtClean="0">
                          <a:solidFill>
                            <a:schemeClr val="tx1"/>
                          </a:solidFill>
                        </a:rPr>
                        <a:t>, взяв с собою и Иоанна, прозванного Марком.</a:t>
                      </a:r>
                    </a:p>
                  </a:txBody>
                  <a:tcPr/>
                </a:tc>
              </a:tr>
            </a:tbl>
          </a:graphicData>
        </a:graphic>
      </p:graphicFrame>
      <p:sp>
        <p:nvSpPr>
          <p:cNvPr id="5" name="Скругленный прямоугольник 4"/>
          <p:cNvSpPr/>
          <p:nvPr/>
        </p:nvSpPr>
        <p:spPr>
          <a:xfrm>
            <a:off x="2195736" y="404664"/>
            <a:ext cx="4824536" cy="43204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400" b="1" dirty="0" smtClean="0">
                <a:solidFill>
                  <a:schemeClr val="tx1"/>
                </a:solidFill>
              </a:rPr>
              <a:t>Смерть царя Ирода </a:t>
            </a:r>
            <a:r>
              <a:rPr lang="ru-RU" sz="2400" b="1" dirty="0" err="1" smtClean="0">
                <a:solidFill>
                  <a:schemeClr val="tx1"/>
                </a:solidFill>
              </a:rPr>
              <a:t>Агрипы</a:t>
            </a:r>
            <a:endParaRPr lang="ru-RU" sz="2400" b="1" dirty="0">
              <a:solidFill>
                <a:schemeClr val="tx1"/>
              </a:solidFill>
            </a:endParaRPr>
          </a:p>
        </p:txBody>
      </p:sp>
      <p:sp>
        <p:nvSpPr>
          <p:cNvPr id="6" name="Скругленный прямоугольник 5"/>
          <p:cNvSpPr/>
          <p:nvPr/>
        </p:nvSpPr>
        <p:spPr>
          <a:xfrm>
            <a:off x="539552" y="4725144"/>
            <a:ext cx="8064896" cy="792088"/>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a:solidFill>
                  <a:schemeClr val="tx1"/>
                </a:solidFill>
              </a:rPr>
              <a:t>Рассказ о смерти Ирода важен своею хронологическою датою (44 г. ), позволяющею определять время собственно христианских предшествовавших и последовавших событий. </a:t>
            </a:r>
          </a:p>
        </p:txBody>
      </p:sp>
    </p:spTree>
    <p:extLst>
      <p:ext uri="{BB962C8B-B14F-4D97-AF65-F5344CB8AC3E}">
        <p14:creationId xmlns:p14="http://schemas.microsoft.com/office/powerpoint/2010/main" val="171315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ltUpDiag">
          <a:fgClr>
            <a:schemeClr val="bg2">
              <a:lumMod val="75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755576" y="332656"/>
            <a:ext cx="7632848" cy="86409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r>
              <a:rPr lang="ru-RU" sz="3600" b="1" dirty="0" smtClean="0">
                <a:solidFill>
                  <a:schemeClr val="tx1"/>
                </a:solidFill>
              </a:rPr>
              <a:t>Домашнее задание</a:t>
            </a:r>
            <a:endParaRPr lang="ru-RU" sz="3600" b="1" dirty="0">
              <a:solidFill>
                <a:schemeClr val="tx1"/>
              </a:solidFill>
            </a:endParaRPr>
          </a:p>
        </p:txBody>
      </p:sp>
      <p:sp>
        <p:nvSpPr>
          <p:cNvPr id="5" name="Прямоугольник 4"/>
          <p:cNvSpPr/>
          <p:nvPr/>
        </p:nvSpPr>
        <p:spPr>
          <a:xfrm>
            <a:off x="391444" y="2492896"/>
            <a:ext cx="8388775" cy="302433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002">
            <a:schemeClr val="lt2"/>
          </a:fillRef>
          <a:effectRef idx="0">
            <a:schemeClr val="accent1"/>
          </a:effectRef>
          <a:fontRef idx="minor">
            <a:schemeClr val="lt1"/>
          </a:fontRef>
        </p:style>
        <p:txBody>
          <a:bodyPr rtlCol="0" anchor="ctr"/>
          <a:lstStyle/>
          <a:p>
            <a:r>
              <a:rPr lang="ru-RU" sz="2400" b="1" dirty="0" smtClean="0">
                <a:solidFill>
                  <a:schemeClr val="tx1"/>
                </a:solidFill>
              </a:rPr>
              <a:t>Прочитать следующие отрывки:</a:t>
            </a:r>
          </a:p>
          <a:p>
            <a:pPr marL="342900" indent="-342900">
              <a:buFont typeface="Arial" panose="020B0604020202020204" pitchFamily="34" charset="0"/>
              <a:buChar char="•"/>
            </a:pPr>
            <a:r>
              <a:rPr lang="ru-RU" sz="2400" b="1" dirty="0">
                <a:solidFill>
                  <a:schemeClr val="tx1"/>
                </a:solidFill>
              </a:rPr>
              <a:t>Первое апостольское </a:t>
            </a:r>
            <a:r>
              <a:rPr lang="ru-RU" sz="2400" b="1" dirty="0" smtClean="0">
                <a:solidFill>
                  <a:schemeClr val="tx1"/>
                </a:solidFill>
              </a:rPr>
              <a:t>путешествие ап. Павла </a:t>
            </a:r>
            <a:r>
              <a:rPr lang="ru-RU" sz="2400" b="1" dirty="0">
                <a:solidFill>
                  <a:schemeClr val="tx1"/>
                </a:solidFill>
              </a:rPr>
              <a:t>(13-14 гл</a:t>
            </a:r>
            <a:r>
              <a:rPr lang="ru-RU" sz="2400" b="1" dirty="0" smtClean="0">
                <a:solidFill>
                  <a:schemeClr val="tx1"/>
                </a:solidFill>
              </a:rPr>
              <a:t>.)</a:t>
            </a:r>
          </a:p>
          <a:p>
            <a:pPr marL="342900" indent="-342900">
              <a:buFont typeface="Arial" panose="020B0604020202020204" pitchFamily="34" charset="0"/>
              <a:buChar char="•"/>
            </a:pPr>
            <a:r>
              <a:rPr lang="ru-RU" sz="2400" b="1" dirty="0">
                <a:solidFill>
                  <a:schemeClr val="tx1"/>
                </a:solidFill>
              </a:rPr>
              <a:t>Апостольский </a:t>
            </a:r>
            <a:r>
              <a:rPr lang="ru-RU" sz="2400" b="1" dirty="0" smtClean="0">
                <a:solidFill>
                  <a:schemeClr val="tx1"/>
                </a:solidFill>
              </a:rPr>
              <a:t>собор (15 гл.)</a:t>
            </a:r>
          </a:p>
          <a:p>
            <a:pPr marL="342900" indent="-342900">
              <a:buFont typeface="Arial" panose="020B0604020202020204" pitchFamily="34" charset="0"/>
              <a:buChar char="•"/>
            </a:pPr>
            <a:r>
              <a:rPr lang="ru-RU" sz="2400" b="1" dirty="0">
                <a:solidFill>
                  <a:schemeClr val="tx1"/>
                </a:solidFill>
              </a:rPr>
              <a:t>Второе апостольское путешествие ап. </a:t>
            </a:r>
            <a:r>
              <a:rPr lang="ru-RU" sz="2400" b="1" dirty="0" smtClean="0">
                <a:solidFill>
                  <a:schemeClr val="tx1"/>
                </a:solidFill>
              </a:rPr>
              <a:t>Павла </a:t>
            </a:r>
            <a:r>
              <a:rPr lang="ru-RU" sz="2400" b="1" dirty="0">
                <a:solidFill>
                  <a:schemeClr val="tx1"/>
                </a:solidFill>
              </a:rPr>
              <a:t>(15, 36–18, </a:t>
            </a:r>
            <a:r>
              <a:rPr lang="ru-RU" sz="2400" b="1" dirty="0" smtClean="0">
                <a:solidFill>
                  <a:schemeClr val="tx1"/>
                </a:solidFill>
              </a:rPr>
              <a:t>22)</a:t>
            </a:r>
          </a:p>
          <a:p>
            <a:pPr marL="342900" indent="-342900">
              <a:buFont typeface="Arial" panose="020B0604020202020204" pitchFamily="34" charset="0"/>
              <a:buChar char="•"/>
            </a:pPr>
            <a:r>
              <a:rPr lang="ru-RU" sz="2400" b="1" dirty="0" smtClean="0">
                <a:solidFill>
                  <a:schemeClr val="tx1"/>
                </a:solidFill>
              </a:rPr>
              <a:t>Третье апостольское </a:t>
            </a:r>
            <a:r>
              <a:rPr lang="ru-RU" sz="2400" b="1" dirty="0">
                <a:solidFill>
                  <a:schemeClr val="tx1"/>
                </a:solidFill>
              </a:rPr>
              <a:t>путешествие ап. </a:t>
            </a:r>
            <a:r>
              <a:rPr lang="ru-RU" sz="2400" b="1" dirty="0" smtClean="0">
                <a:solidFill>
                  <a:schemeClr val="tx1"/>
                </a:solidFill>
              </a:rPr>
              <a:t>Павла (18</a:t>
            </a:r>
            <a:r>
              <a:rPr lang="ru-RU" sz="2400" b="1" dirty="0">
                <a:solidFill>
                  <a:schemeClr val="tx1"/>
                </a:solidFill>
              </a:rPr>
              <a:t>, 22–21, </a:t>
            </a:r>
            <a:r>
              <a:rPr lang="ru-RU" sz="2400" b="1" dirty="0" smtClean="0">
                <a:solidFill>
                  <a:schemeClr val="tx1"/>
                </a:solidFill>
              </a:rPr>
              <a:t>26)</a:t>
            </a:r>
          </a:p>
          <a:p>
            <a:pPr marL="342900" indent="-342900">
              <a:buFont typeface="Arial" panose="020B0604020202020204" pitchFamily="34" charset="0"/>
              <a:buChar char="•"/>
            </a:pPr>
            <a:r>
              <a:rPr lang="ru-RU" sz="2400" b="1" dirty="0">
                <a:solidFill>
                  <a:schemeClr val="tx1"/>
                </a:solidFill>
              </a:rPr>
              <a:t>Иерусалимские </a:t>
            </a:r>
            <a:r>
              <a:rPr lang="ru-RU" sz="2400" b="1" dirty="0" smtClean="0">
                <a:solidFill>
                  <a:schemeClr val="tx1"/>
                </a:solidFill>
              </a:rPr>
              <a:t>узы ап. Павла (22-26 гл.)</a:t>
            </a:r>
          </a:p>
          <a:p>
            <a:pPr marL="342900" indent="-342900">
              <a:buFont typeface="Arial" panose="020B0604020202020204" pitchFamily="34" charset="0"/>
              <a:buChar char="•"/>
            </a:pPr>
            <a:r>
              <a:rPr lang="ru-RU" sz="2400" b="1" dirty="0">
                <a:solidFill>
                  <a:schemeClr val="tx1"/>
                </a:solidFill>
              </a:rPr>
              <a:t>Римские </a:t>
            </a:r>
            <a:r>
              <a:rPr lang="ru-RU" sz="2400" b="1" dirty="0" smtClean="0">
                <a:solidFill>
                  <a:schemeClr val="tx1"/>
                </a:solidFill>
              </a:rPr>
              <a:t>узы ап. Павла (27-28 гл.)</a:t>
            </a:r>
          </a:p>
        </p:txBody>
      </p:sp>
    </p:spTree>
    <p:extLst>
      <p:ext uri="{BB962C8B-B14F-4D97-AF65-F5344CB8AC3E}">
        <p14:creationId xmlns:p14="http://schemas.microsoft.com/office/powerpoint/2010/main" val="4027296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ltUpDiag">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472671633"/>
              </p:ext>
            </p:extLst>
          </p:nvPr>
        </p:nvGraphicFramePr>
        <p:xfrm>
          <a:off x="457200" y="980728"/>
          <a:ext cx="8229600" cy="5059680"/>
        </p:xfrm>
        <a:graphic>
          <a:graphicData uri="http://schemas.openxmlformats.org/drawingml/2006/table">
            <a:tbl>
              <a:tblPr firstRow="1" bandRow="1">
                <a:tableStyleId>{F5AB1C69-6EDB-4FF4-983F-18BD219EF322}</a:tableStyleId>
              </a:tblPr>
              <a:tblGrid>
                <a:gridCol w="8229600"/>
              </a:tblGrid>
              <a:tr h="324000">
                <a:tc>
                  <a:txBody>
                    <a:bodyPr/>
                    <a:lstStyle/>
                    <a:p>
                      <a:pPr algn="ctr"/>
                      <a:r>
                        <a:rPr lang="ru-RU" sz="1600" b="1" dirty="0" err="1" smtClean="0">
                          <a:solidFill>
                            <a:schemeClr val="tx1"/>
                          </a:solidFill>
                        </a:rPr>
                        <a:t>Деян</a:t>
                      </a:r>
                      <a:r>
                        <a:rPr lang="ru-RU" sz="1600" b="1" dirty="0" smtClean="0">
                          <a:solidFill>
                            <a:schemeClr val="tx1"/>
                          </a:solidFill>
                        </a:rPr>
                        <a:t>.</a:t>
                      </a:r>
                      <a:r>
                        <a:rPr lang="ru-RU" sz="1600" b="1" baseline="0" dirty="0" smtClean="0">
                          <a:solidFill>
                            <a:schemeClr val="tx1"/>
                          </a:solidFill>
                        </a:rPr>
                        <a:t> 8, 1-13</a:t>
                      </a:r>
                      <a:endParaRPr lang="ru-RU" sz="1600" b="1" dirty="0">
                        <a:solidFill>
                          <a:schemeClr val="tx1"/>
                        </a:solidFill>
                      </a:endParaRPr>
                    </a:p>
                  </a:txBody>
                  <a:tcPr/>
                </a:tc>
              </a:tr>
              <a:tr h="370840">
                <a:tc>
                  <a:txBody>
                    <a:bodyPr/>
                    <a:lstStyle/>
                    <a:p>
                      <a:r>
                        <a:rPr lang="ru-RU" sz="1600" b="1" dirty="0" smtClean="0">
                          <a:solidFill>
                            <a:schemeClr val="tx1"/>
                          </a:solidFill>
                        </a:rPr>
                        <a:t>1. </a:t>
                      </a:r>
                      <a:r>
                        <a:rPr lang="ru-RU" sz="1600" b="1" dirty="0" err="1" smtClean="0">
                          <a:solidFill>
                            <a:schemeClr val="tx1"/>
                          </a:solidFill>
                        </a:rPr>
                        <a:t>Савл</a:t>
                      </a:r>
                      <a:r>
                        <a:rPr lang="ru-RU" sz="1600" b="1" dirty="0" smtClean="0">
                          <a:solidFill>
                            <a:schemeClr val="tx1"/>
                          </a:solidFill>
                        </a:rPr>
                        <a:t> же одобрял убиение его. В те дни произошло великое гонение на церковь в Иерусалиме; и все, кроме Апостолов, рассеялись по разным местам Иудеи и Самарии. </a:t>
                      </a:r>
                    </a:p>
                    <a:p>
                      <a:r>
                        <a:rPr lang="ru-RU" sz="1600" b="1" dirty="0" smtClean="0">
                          <a:solidFill>
                            <a:schemeClr val="tx1"/>
                          </a:solidFill>
                        </a:rPr>
                        <a:t>2. Стефана же погребли мужи благоговейные, и сделали великий плач по нем. </a:t>
                      </a:r>
                    </a:p>
                    <a:p>
                      <a:r>
                        <a:rPr lang="ru-RU" sz="1600" b="1" dirty="0" smtClean="0">
                          <a:solidFill>
                            <a:schemeClr val="tx1"/>
                          </a:solidFill>
                        </a:rPr>
                        <a:t>3. А </a:t>
                      </a:r>
                      <a:r>
                        <a:rPr lang="ru-RU" sz="1600" b="1" dirty="0" err="1" smtClean="0">
                          <a:solidFill>
                            <a:schemeClr val="tx1"/>
                          </a:solidFill>
                        </a:rPr>
                        <a:t>Савл</a:t>
                      </a:r>
                      <a:r>
                        <a:rPr lang="ru-RU" sz="1600" b="1" dirty="0" smtClean="0">
                          <a:solidFill>
                            <a:schemeClr val="tx1"/>
                          </a:solidFill>
                        </a:rPr>
                        <a:t> терзал церковь, входя в </a:t>
                      </a:r>
                      <a:r>
                        <a:rPr lang="ru-RU" sz="1600" b="1" dirty="0" err="1" smtClean="0">
                          <a:solidFill>
                            <a:schemeClr val="tx1"/>
                          </a:solidFill>
                        </a:rPr>
                        <a:t>домы</a:t>
                      </a:r>
                      <a:r>
                        <a:rPr lang="ru-RU" sz="1600" b="1" dirty="0" smtClean="0">
                          <a:solidFill>
                            <a:schemeClr val="tx1"/>
                          </a:solidFill>
                        </a:rPr>
                        <a:t> и влача мужчин и женщин, отдавал в темницу. </a:t>
                      </a:r>
                    </a:p>
                    <a:p>
                      <a:r>
                        <a:rPr lang="ru-RU" sz="1600" b="1" dirty="0" smtClean="0">
                          <a:solidFill>
                            <a:schemeClr val="tx1"/>
                          </a:solidFill>
                        </a:rPr>
                        <a:t>4. Между тем рассеявшиеся ходили и благовествовали слово. </a:t>
                      </a:r>
                    </a:p>
                    <a:p>
                      <a:r>
                        <a:rPr lang="ru-RU" sz="1600" b="1" dirty="0" smtClean="0">
                          <a:solidFill>
                            <a:schemeClr val="tx1"/>
                          </a:solidFill>
                        </a:rPr>
                        <a:t>5. Так Филипп пришел в город </a:t>
                      </a:r>
                      <a:r>
                        <a:rPr lang="ru-RU" sz="1600" b="1" dirty="0" err="1" smtClean="0">
                          <a:solidFill>
                            <a:schemeClr val="tx1"/>
                          </a:solidFill>
                        </a:rPr>
                        <a:t>Самарийский</a:t>
                      </a:r>
                      <a:r>
                        <a:rPr lang="ru-RU" sz="1600" b="1" dirty="0" smtClean="0">
                          <a:solidFill>
                            <a:schemeClr val="tx1"/>
                          </a:solidFill>
                        </a:rPr>
                        <a:t> и </a:t>
                      </a:r>
                      <a:r>
                        <a:rPr lang="ru-RU" sz="1600" b="1" dirty="0" err="1" smtClean="0">
                          <a:solidFill>
                            <a:schemeClr val="tx1"/>
                          </a:solidFill>
                        </a:rPr>
                        <a:t>проповедывал</a:t>
                      </a:r>
                      <a:r>
                        <a:rPr lang="ru-RU" sz="1600" b="1" dirty="0" smtClean="0">
                          <a:solidFill>
                            <a:schemeClr val="tx1"/>
                          </a:solidFill>
                        </a:rPr>
                        <a:t> им Христа. </a:t>
                      </a:r>
                    </a:p>
                    <a:p>
                      <a:r>
                        <a:rPr lang="ru-RU" sz="1600" b="1" dirty="0" smtClean="0">
                          <a:solidFill>
                            <a:schemeClr val="tx1"/>
                          </a:solidFill>
                        </a:rPr>
                        <a:t>6. Народ единодушно внимал тому, что говорил Филипп, слыша и видя, какие он творил чудеса. </a:t>
                      </a:r>
                    </a:p>
                    <a:p>
                      <a:r>
                        <a:rPr lang="ru-RU" sz="1600" b="1" dirty="0" smtClean="0">
                          <a:solidFill>
                            <a:schemeClr val="tx1"/>
                          </a:solidFill>
                        </a:rPr>
                        <a:t>7. Ибо нечистые духи из многих, одержимых ими, выходили с великим воплем, а многие расслабленные и хромые исцелялись. </a:t>
                      </a:r>
                    </a:p>
                    <a:p>
                      <a:r>
                        <a:rPr lang="ru-RU" sz="1600" b="1" dirty="0" smtClean="0">
                          <a:solidFill>
                            <a:schemeClr val="tx1"/>
                          </a:solidFill>
                        </a:rPr>
                        <a:t>8. И была радость великая в том городе. </a:t>
                      </a:r>
                    </a:p>
                    <a:p>
                      <a:r>
                        <a:rPr lang="ru-RU" sz="1600" b="1" dirty="0" smtClean="0">
                          <a:solidFill>
                            <a:schemeClr val="tx1"/>
                          </a:solidFill>
                        </a:rPr>
                        <a:t>9. Находился же в городе некоторый муж, именем Симон, который перед тем волхвовал и изумлял народ </a:t>
                      </a:r>
                      <a:r>
                        <a:rPr lang="ru-RU" sz="1600" b="1" dirty="0" err="1" smtClean="0">
                          <a:solidFill>
                            <a:schemeClr val="tx1"/>
                          </a:solidFill>
                        </a:rPr>
                        <a:t>Самарийский</a:t>
                      </a:r>
                      <a:r>
                        <a:rPr lang="ru-RU" sz="1600" b="1" dirty="0" smtClean="0">
                          <a:solidFill>
                            <a:schemeClr val="tx1"/>
                          </a:solidFill>
                        </a:rPr>
                        <a:t>, выдавая себя за кого-то великого. </a:t>
                      </a:r>
                    </a:p>
                    <a:p>
                      <a:r>
                        <a:rPr lang="ru-RU" sz="1600" b="1" dirty="0" smtClean="0">
                          <a:solidFill>
                            <a:schemeClr val="tx1"/>
                          </a:solidFill>
                        </a:rPr>
                        <a:t>10. Ему внимали все, от малого до большого, говоря: сей есть великая сила Божия. </a:t>
                      </a:r>
                    </a:p>
                    <a:p>
                      <a:r>
                        <a:rPr lang="ru-RU" sz="1600" b="1" dirty="0" smtClean="0">
                          <a:solidFill>
                            <a:schemeClr val="tx1"/>
                          </a:solidFill>
                        </a:rPr>
                        <a:t>11. А внимали ему потому, что он немалое время изумлял их </a:t>
                      </a:r>
                      <a:r>
                        <a:rPr lang="ru-RU" sz="1600" b="1" dirty="0" err="1" smtClean="0">
                          <a:solidFill>
                            <a:schemeClr val="tx1"/>
                          </a:solidFill>
                        </a:rPr>
                        <a:t>волхвованиями</a:t>
                      </a:r>
                      <a:r>
                        <a:rPr lang="ru-RU" sz="1600" b="1" dirty="0" smtClean="0">
                          <a:solidFill>
                            <a:schemeClr val="tx1"/>
                          </a:solidFill>
                        </a:rPr>
                        <a:t>. </a:t>
                      </a:r>
                    </a:p>
                    <a:p>
                      <a:r>
                        <a:rPr lang="ru-RU" sz="1600" b="1" dirty="0" smtClean="0">
                          <a:solidFill>
                            <a:schemeClr val="tx1"/>
                          </a:solidFill>
                        </a:rPr>
                        <a:t>12. Но, когда поверили Филиппу, благовествующему о Царствии Божием и о имени Иисуса Христа, то крестились и мужчины и женщины. </a:t>
                      </a:r>
                    </a:p>
                    <a:p>
                      <a:r>
                        <a:rPr lang="ru-RU" sz="1600" b="1" dirty="0" smtClean="0">
                          <a:solidFill>
                            <a:schemeClr val="tx1"/>
                          </a:solidFill>
                        </a:rPr>
                        <a:t>13. Уверовал и сам Симон и, крестившись, не отходил от Филиппа; и, видя совершающиеся великие силы и знамения, изумлялся. </a:t>
                      </a:r>
                      <a:endParaRPr lang="ru-RU" sz="1600" b="1" dirty="0">
                        <a:solidFill>
                          <a:schemeClr val="tx1"/>
                        </a:solidFill>
                      </a:endParaRPr>
                    </a:p>
                  </a:txBody>
                  <a:tcPr/>
                </a:tc>
              </a:tr>
            </a:tbl>
          </a:graphicData>
        </a:graphic>
      </p:graphicFrame>
      <p:sp>
        <p:nvSpPr>
          <p:cNvPr id="11" name="Скругленный прямоугольник 10"/>
          <p:cNvSpPr/>
          <p:nvPr/>
        </p:nvSpPr>
        <p:spPr>
          <a:xfrm>
            <a:off x="467544" y="4797152"/>
            <a:ext cx="8208912" cy="1800200"/>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Аверкий</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О нем упоминает святой </a:t>
            </a:r>
            <a:r>
              <a:rPr lang="ru-RU" sz="1600" b="1" i="1" dirty="0" err="1" smtClean="0">
                <a:solidFill>
                  <a:schemeClr val="tx1"/>
                </a:solidFill>
              </a:rPr>
              <a:t>Иустин</a:t>
            </a:r>
            <a:r>
              <a:rPr lang="ru-RU" sz="1600" b="1" i="1" dirty="0">
                <a:solidFill>
                  <a:schemeClr val="tx1"/>
                </a:solidFill>
              </a:rPr>
              <a:t> </a:t>
            </a:r>
            <a:r>
              <a:rPr lang="ru-RU" sz="1600" b="1" i="1" dirty="0" smtClean="0">
                <a:solidFill>
                  <a:schemeClr val="tx1"/>
                </a:solidFill>
              </a:rPr>
              <a:t>Мученик</a:t>
            </a:r>
            <a:r>
              <a:rPr lang="ru-RU" sz="1600" b="1" i="1" dirty="0">
                <a:solidFill>
                  <a:schemeClr val="tx1"/>
                </a:solidFill>
              </a:rPr>
              <a:t>, как о самарянине из села </a:t>
            </a:r>
            <a:r>
              <a:rPr lang="ru-RU" sz="1600" b="1" i="1" dirty="0" err="1">
                <a:solidFill>
                  <a:schemeClr val="tx1"/>
                </a:solidFill>
              </a:rPr>
              <a:t>Гитты</a:t>
            </a:r>
            <a:r>
              <a:rPr lang="ru-RU" sz="1600" b="1" i="1" dirty="0" smtClean="0">
                <a:solidFill>
                  <a:schemeClr val="tx1"/>
                </a:solidFill>
              </a:rPr>
              <a:t>. </a:t>
            </a:r>
            <a:r>
              <a:rPr lang="ru-RU" sz="1600" b="1" i="1" dirty="0">
                <a:solidFill>
                  <a:schemeClr val="tx1"/>
                </a:solidFill>
              </a:rPr>
              <a:t>Это был чародей, колдун. В то </a:t>
            </a:r>
            <a:r>
              <a:rPr lang="ru-RU" sz="1600" b="1" i="1" dirty="0" smtClean="0">
                <a:solidFill>
                  <a:schemeClr val="tx1"/>
                </a:solidFill>
              </a:rPr>
              <a:t>время </a:t>
            </a:r>
            <a:r>
              <a:rPr lang="ru-RU" sz="1600" b="1" i="1" dirty="0">
                <a:solidFill>
                  <a:schemeClr val="tx1"/>
                </a:solidFill>
              </a:rPr>
              <a:t>много появлялось таких магов, халдеев, </a:t>
            </a:r>
            <a:r>
              <a:rPr lang="ru-RU" sz="1600" b="1" i="1" dirty="0" smtClean="0">
                <a:solidFill>
                  <a:schemeClr val="tx1"/>
                </a:solidFill>
              </a:rPr>
              <a:t>кото-</a:t>
            </a:r>
            <a:r>
              <a:rPr lang="ru-RU" sz="1600" b="1" i="1" dirty="0" err="1" smtClean="0">
                <a:solidFill>
                  <a:schemeClr val="tx1"/>
                </a:solidFill>
              </a:rPr>
              <a:t>рые</a:t>
            </a:r>
            <a:r>
              <a:rPr lang="ru-RU" sz="1600" b="1" i="1" dirty="0" smtClean="0">
                <a:solidFill>
                  <a:schemeClr val="tx1"/>
                </a:solidFill>
              </a:rPr>
              <a:t> </a:t>
            </a:r>
            <a:r>
              <a:rPr lang="ru-RU" sz="1600" b="1" i="1" dirty="0">
                <a:solidFill>
                  <a:schemeClr val="tx1"/>
                </a:solidFill>
              </a:rPr>
              <a:t>обладая некоторыми знаниями таинственных сил тогда еще мало исследованной природы, выдавали себя за людей необыкновенных. Исцелением некоторых болезней, заговорами, гаданием, шарлатанской таинственностью они так действовали на невежественные массы народные, что народ верил им, будто они находятся в сношении с «высшими силами</a:t>
            </a:r>
            <a:r>
              <a:rPr lang="ru-RU" sz="1600" b="1" i="1" dirty="0" smtClean="0">
                <a:solidFill>
                  <a:schemeClr val="tx1"/>
                </a:solidFill>
              </a:rPr>
              <a:t>»».</a:t>
            </a:r>
            <a:endParaRPr lang="ru-RU" sz="1600" b="1" i="1" dirty="0">
              <a:solidFill>
                <a:schemeClr val="tx1"/>
              </a:solidFill>
            </a:endParaRPr>
          </a:p>
        </p:txBody>
      </p:sp>
      <p:sp>
        <p:nvSpPr>
          <p:cNvPr id="7" name="Скругленный прямоугольник 6"/>
          <p:cNvSpPr/>
          <p:nvPr/>
        </p:nvSpPr>
        <p:spPr>
          <a:xfrm>
            <a:off x="467544" y="3356992"/>
            <a:ext cx="8208912" cy="864096"/>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a:solidFill>
                  <a:schemeClr val="tx1"/>
                </a:solidFill>
              </a:rPr>
              <a:t>«Не тот апостол Филипп, что считается в числе двенадцати, но один из семи, избранных для попечения о вдовицах, а также крестивший евнуха и огласивший </a:t>
            </a:r>
            <a:r>
              <a:rPr lang="ru-RU" sz="1600" b="1" i="1" dirty="0" smtClean="0">
                <a:solidFill>
                  <a:schemeClr val="tx1"/>
                </a:solidFill>
              </a:rPr>
              <a:t>Симона».</a:t>
            </a:r>
            <a:endParaRPr lang="ru-RU" sz="1600" b="1" i="1" dirty="0">
              <a:solidFill>
                <a:schemeClr val="tx1"/>
              </a:solidFill>
            </a:endParaRPr>
          </a:p>
        </p:txBody>
      </p:sp>
      <p:sp>
        <p:nvSpPr>
          <p:cNvPr id="4" name="Скругленный прямоугольник 3"/>
          <p:cNvSpPr/>
          <p:nvPr/>
        </p:nvSpPr>
        <p:spPr>
          <a:xfrm>
            <a:off x="611560" y="260648"/>
            <a:ext cx="8064896" cy="43204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200" b="1" dirty="0">
                <a:solidFill>
                  <a:schemeClr val="tx1"/>
                </a:solidFill>
              </a:rPr>
              <a:t>Гонение на </a:t>
            </a:r>
            <a:r>
              <a:rPr lang="ru-RU" sz="2200" b="1" dirty="0" smtClean="0">
                <a:solidFill>
                  <a:schemeClr val="tx1"/>
                </a:solidFill>
              </a:rPr>
              <a:t>Церковь, проповедь диакона Филиппа в Самарии</a:t>
            </a:r>
            <a:endParaRPr lang="ru-RU" sz="2200" b="1" dirty="0">
              <a:solidFill>
                <a:schemeClr val="tx1"/>
              </a:solidFill>
            </a:endParaRPr>
          </a:p>
        </p:txBody>
      </p:sp>
      <p:sp>
        <p:nvSpPr>
          <p:cNvPr id="2" name="Скругленный прямоугольник 1"/>
          <p:cNvSpPr/>
          <p:nvPr/>
        </p:nvSpPr>
        <p:spPr>
          <a:xfrm>
            <a:off x="539552" y="1916832"/>
            <a:ext cx="8136904" cy="1008112"/>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Златоуст: </a:t>
            </a:r>
            <a:r>
              <a:rPr lang="ru-RU" sz="1600" b="1" i="1" dirty="0" smtClean="0">
                <a:solidFill>
                  <a:schemeClr val="tx1"/>
                </a:solidFill>
              </a:rPr>
              <a:t>«</a:t>
            </a:r>
            <a:r>
              <a:rPr lang="ru-RU" sz="1600" b="1" i="1" dirty="0">
                <a:solidFill>
                  <a:schemeClr val="tx1"/>
                </a:solidFill>
              </a:rPr>
              <a:t>Не случайно, мне кажется, произошло это гонение, но по устроению (Божию</a:t>
            </a:r>
            <a:r>
              <a:rPr lang="ru-RU" sz="1600" b="1" i="1" dirty="0" smtClean="0">
                <a:solidFill>
                  <a:schemeClr val="tx1"/>
                </a:solidFill>
              </a:rPr>
              <a:t>).</a:t>
            </a:r>
            <a:r>
              <a:rPr lang="ru-RU" sz="1600" dirty="0" smtClean="0"/>
              <a:t> </a:t>
            </a:r>
            <a:r>
              <a:rPr lang="ru-RU" sz="1600" b="1" i="1" dirty="0" smtClean="0">
                <a:solidFill>
                  <a:schemeClr val="tx1"/>
                </a:solidFill>
              </a:rPr>
              <a:t>Так </a:t>
            </a:r>
            <a:r>
              <a:rPr lang="ru-RU" sz="1600" b="1" i="1" dirty="0">
                <a:solidFill>
                  <a:schemeClr val="tx1"/>
                </a:solidFill>
              </a:rPr>
              <a:t>как смерть Стефана не укротила ярости (иудеев), но еще более усилила ее, то учители и рассеиваются, чтобы учение бо­лее </a:t>
            </a:r>
            <a:r>
              <a:rPr lang="ru-RU" sz="1600" b="1" i="1" dirty="0" smtClean="0">
                <a:solidFill>
                  <a:schemeClr val="tx1"/>
                </a:solidFill>
              </a:rPr>
              <a:t>распространилось».</a:t>
            </a:r>
            <a:endParaRPr lang="ru-RU" sz="1600" b="1" i="1" dirty="0">
              <a:solidFill>
                <a:schemeClr val="tx1"/>
              </a:solidFill>
            </a:endParaRPr>
          </a:p>
        </p:txBody>
      </p:sp>
      <p:sp>
        <p:nvSpPr>
          <p:cNvPr id="3" name="Скругленный прямоугольник 2"/>
          <p:cNvSpPr/>
          <p:nvPr/>
        </p:nvSpPr>
        <p:spPr>
          <a:xfrm>
            <a:off x="539552" y="3068960"/>
            <a:ext cx="8136904" cy="165618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Аверкий</a:t>
            </a:r>
            <a:r>
              <a:rPr lang="ru-RU" sz="1600" b="1" dirty="0" smtClean="0">
                <a:solidFill>
                  <a:schemeClr val="tx1"/>
                </a:solidFill>
              </a:rPr>
              <a:t>: </a:t>
            </a:r>
            <a:r>
              <a:rPr lang="ru-RU" sz="1600" b="1" i="1" dirty="0" smtClean="0">
                <a:solidFill>
                  <a:schemeClr val="tx1"/>
                </a:solidFill>
              </a:rPr>
              <a:t>«</a:t>
            </a:r>
            <a:r>
              <a:rPr lang="ru-RU" sz="1600" b="1" i="1" dirty="0">
                <a:solidFill>
                  <a:schemeClr val="tx1"/>
                </a:solidFill>
              </a:rPr>
              <a:t>Церковное предание сохранило воспоминание, что в тот же день был убит другой диакон Никанор и с ним 2000 </a:t>
            </a:r>
            <a:r>
              <a:rPr lang="ru-RU" sz="1600" b="1" i="1" dirty="0" smtClean="0">
                <a:solidFill>
                  <a:schemeClr val="tx1"/>
                </a:solidFill>
              </a:rPr>
              <a:t>христиан. </a:t>
            </a:r>
            <a:r>
              <a:rPr lang="ru-RU" sz="1600" b="1" i="1" dirty="0">
                <a:solidFill>
                  <a:schemeClr val="tx1"/>
                </a:solidFill>
              </a:rPr>
              <a:t>Все, кроме Апостолов, рассеялись, то есть, следуя разрешению Господа (Мф. </a:t>
            </a:r>
            <a:r>
              <a:rPr lang="ru-RU" sz="1600" b="1" i="1" dirty="0" smtClean="0">
                <a:solidFill>
                  <a:schemeClr val="tx1"/>
                </a:solidFill>
              </a:rPr>
              <a:t>10:23), </a:t>
            </a:r>
            <a:r>
              <a:rPr lang="ru-RU" sz="1600" b="1" i="1" dirty="0">
                <a:solidFill>
                  <a:schemeClr val="tx1"/>
                </a:solidFill>
              </a:rPr>
              <a:t>бежали в другие города Иудеи и Самарии. Апостолы же смотрели на святой город, как на место, которое должно было стать средоточием нового Царства Божьего на земле, а потому не считали себя вправе оставить </a:t>
            </a:r>
            <a:r>
              <a:rPr lang="ru-RU" sz="1600" b="1" i="1" dirty="0" smtClean="0">
                <a:solidFill>
                  <a:schemeClr val="tx1"/>
                </a:solidFill>
              </a:rPr>
              <a:t>Иерусалим».</a:t>
            </a:r>
            <a:endParaRPr lang="ru-RU" sz="1600" b="1" i="1" dirty="0">
              <a:solidFill>
                <a:schemeClr val="tx1"/>
              </a:solidFill>
            </a:endParaRPr>
          </a:p>
        </p:txBody>
      </p:sp>
      <p:sp>
        <p:nvSpPr>
          <p:cNvPr id="6" name="Скругленный прямоугольник 5"/>
          <p:cNvSpPr/>
          <p:nvPr/>
        </p:nvSpPr>
        <p:spPr>
          <a:xfrm>
            <a:off x="395536" y="2132856"/>
            <a:ext cx="8280920" cy="93610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a:solidFill>
                  <a:schemeClr val="tx1"/>
                </a:solidFill>
              </a:rPr>
              <a:t>Лопухин: </a:t>
            </a:r>
            <a:r>
              <a:rPr lang="ru-RU" sz="1600" b="1" i="1" dirty="0">
                <a:solidFill>
                  <a:schemeClr val="tx1"/>
                </a:solidFill>
              </a:rPr>
              <a:t>«может быть, и не христиане, а просто почитатели Стефана из более </a:t>
            </a:r>
            <a:r>
              <a:rPr lang="ru-RU" sz="1600" b="1" i="1" dirty="0" smtClean="0">
                <a:solidFill>
                  <a:schemeClr val="tx1"/>
                </a:solidFill>
              </a:rPr>
              <a:t>благо-разумных </a:t>
            </a:r>
            <a:r>
              <a:rPr lang="ru-RU" sz="1600" b="1" i="1" dirty="0">
                <a:solidFill>
                  <a:schemeClr val="tx1"/>
                </a:solidFill>
              </a:rPr>
              <a:t>евреев, тайно расположенных к христианству, подобно тому, как Иосиф и Никодим имели некогда такую же смелость совершить погребение распятого </a:t>
            </a:r>
            <a:r>
              <a:rPr lang="ru-RU" sz="1600" b="1" i="1" dirty="0" smtClean="0">
                <a:solidFill>
                  <a:schemeClr val="tx1"/>
                </a:solidFill>
              </a:rPr>
              <a:t>Господа».</a:t>
            </a:r>
            <a:endParaRPr lang="ru-RU" sz="1600" b="1" i="1" dirty="0">
              <a:solidFill>
                <a:schemeClr val="tx1"/>
              </a:solidFill>
            </a:endParaRPr>
          </a:p>
        </p:txBody>
      </p:sp>
      <p:sp>
        <p:nvSpPr>
          <p:cNvPr id="9" name="Скругленный прямоугольник 8"/>
          <p:cNvSpPr/>
          <p:nvPr/>
        </p:nvSpPr>
        <p:spPr>
          <a:xfrm>
            <a:off x="467544" y="3717032"/>
            <a:ext cx="8208912" cy="129614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a:solidFill>
                  <a:schemeClr val="tx1"/>
                </a:solidFill>
              </a:rPr>
              <a:t>Диакон Филипп, подобно Стефану, проповедует слово Божие, творит чудеса, </a:t>
            </a:r>
            <a:r>
              <a:rPr lang="ru-RU" sz="1600" b="1" dirty="0" smtClean="0">
                <a:solidFill>
                  <a:schemeClr val="tx1"/>
                </a:solidFill>
              </a:rPr>
              <a:t>крестит верующих,  </a:t>
            </a:r>
            <a:r>
              <a:rPr lang="ru-RU" sz="1600" b="1" dirty="0">
                <a:solidFill>
                  <a:schemeClr val="tx1"/>
                </a:solidFill>
              </a:rPr>
              <a:t>но рук для низведения Св</a:t>
            </a:r>
            <a:r>
              <a:rPr lang="ru-RU" sz="1600" b="1" dirty="0" smtClean="0">
                <a:solidFill>
                  <a:schemeClr val="tx1"/>
                </a:solidFill>
              </a:rPr>
              <a:t>. Духа </a:t>
            </a:r>
            <a:r>
              <a:rPr lang="ru-RU" sz="1600" b="1" dirty="0">
                <a:solidFill>
                  <a:schemeClr val="tx1"/>
                </a:solidFill>
              </a:rPr>
              <a:t>не возлагает на верующих. Это показывает, что в первенствующей церкви различали строго степени священства и обязанности и права, присвоенные каждой степени. Степень диакона, как самая низшая, не давала власти возложения рук.</a:t>
            </a:r>
          </a:p>
        </p:txBody>
      </p:sp>
      <p:sp>
        <p:nvSpPr>
          <p:cNvPr id="10" name="Скругленный прямоугольник 9"/>
          <p:cNvSpPr/>
          <p:nvPr/>
        </p:nvSpPr>
        <p:spPr>
          <a:xfrm>
            <a:off x="467544" y="3789040"/>
            <a:ext cx="8208912" cy="1728192"/>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Златоуст: </a:t>
            </a:r>
            <a:r>
              <a:rPr lang="ru-RU" sz="1600" b="1" i="1" dirty="0">
                <a:solidFill>
                  <a:schemeClr val="tx1"/>
                </a:solidFill>
              </a:rPr>
              <a:t>«Не­дуг был в Симоне с давнего времени. Оттого он и при </a:t>
            </a:r>
            <a:r>
              <a:rPr lang="ru-RU" sz="1600" b="1" i="1" dirty="0" smtClean="0">
                <a:solidFill>
                  <a:schemeClr val="tx1"/>
                </a:solidFill>
              </a:rPr>
              <a:t>крещении </a:t>
            </a:r>
            <a:r>
              <a:rPr lang="ru-RU" sz="1600" b="1" i="1" dirty="0">
                <a:solidFill>
                  <a:schemeClr val="tx1"/>
                </a:solidFill>
              </a:rPr>
              <a:t>не освобождается от него. Как же крестили его? Так же, как и Христос избрал Иуду. Он, видя совер­шающиеся знамения, изумлялся, но еще не смел испрашивать благодати знамений, так как видел, что и прочие еще не по­лучили ее. Почему же не лишили его жизни, подобно </a:t>
            </a:r>
            <a:r>
              <a:rPr lang="ru-RU" sz="1600" b="1" i="1" dirty="0" err="1">
                <a:solidFill>
                  <a:schemeClr val="tx1"/>
                </a:solidFill>
              </a:rPr>
              <a:t>Анании</a:t>
            </a:r>
            <a:r>
              <a:rPr lang="ru-RU" sz="1600" b="1" i="1" dirty="0">
                <a:solidFill>
                  <a:schemeClr val="tx1"/>
                </a:solidFill>
              </a:rPr>
              <a:t> и Сапфире? Потому, что и в древности собиравший дрова (в суб­боту) был лишен жизни в научение других, но никто дру­гой уже не подвергался тому же </a:t>
            </a:r>
            <a:r>
              <a:rPr lang="ru-RU" sz="1600" b="1" i="1" dirty="0" smtClean="0">
                <a:solidFill>
                  <a:schemeClr val="tx1"/>
                </a:solidFill>
              </a:rPr>
              <a:t>самому».</a:t>
            </a:r>
            <a:endParaRPr lang="ru-RU" sz="1600" b="1" i="1" dirty="0">
              <a:solidFill>
                <a:schemeClr val="tx1"/>
              </a:solidFill>
            </a:endParaRPr>
          </a:p>
        </p:txBody>
      </p:sp>
    </p:spTree>
    <p:extLst>
      <p:ext uri="{BB962C8B-B14F-4D97-AF65-F5344CB8AC3E}">
        <p14:creationId xmlns:p14="http://schemas.microsoft.com/office/powerpoint/2010/main" val="151562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7"/>
                                        </p:tgtEl>
                                      </p:cBhvr>
                                    </p:animEffect>
                                    <p:set>
                                      <p:cBhvr>
                                        <p:cTn id="48" dur="1" fill="hold">
                                          <p:stCondLst>
                                            <p:cond delay="499"/>
                                          </p:stCondLst>
                                        </p:cTn>
                                        <p:tgtEl>
                                          <p:spTgt spid="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down)">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down)">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00"/>
                                        <p:tgtEl>
                                          <p:spTgt spid="10"/>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10"/>
                                        </p:tgtEl>
                                      </p:cBhvr>
                                    </p:animEffect>
                                    <p:set>
                                      <p:cBhvr>
                                        <p:cTn id="7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7" grpId="0" animBg="1"/>
      <p:bldP spid="7" grpId="1" animBg="1"/>
      <p:bldP spid="4" grpId="0" animBg="1"/>
      <p:bldP spid="2" grpId="0" animBg="1"/>
      <p:bldP spid="2" grpId="1" animBg="1"/>
      <p:bldP spid="3" grpId="0" animBg="1"/>
      <p:bldP spid="3" grpId="1" animBg="1"/>
      <p:bldP spid="6" grpId="0" animBg="1"/>
      <p:bldP spid="6" grpId="1" animBg="1"/>
      <p:bldP spid="9" grpId="0" animBg="1"/>
      <p:bldP spid="9" grpId="1" animBg="1"/>
      <p:bldP spid="10" grpId="0" animBg="1"/>
      <p:bldP spid="1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ltUpDiag">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295584744"/>
              </p:ext>
            </p:extLst>
          </p:nvPr>
        </p:nvGraphicFramePr>
        <p:xfrm>
          <a:off x="323528" y="1052736"/>
          <a:ext cx="8496944" cy="5059680"/>
        </p:xfrm>
        <a:graphic>
          <a:graphicData uri="http://schemas.openxmlformats.org/drawingml/2006/table">
            <a:tbl>
              <a:tblPr firstRow="1" bandRow="1">
                <a:tableStyleId>{7DF18680-E054-41AD-8BC1-D1AEF772440D}</a:tableStyleId>
              </a:tblPr>
              <a:tblGrid>
                <a:gridCol w="8496944"/>
              </a:tblGrid>
              <a:tr h="324000">
                <a:tc>
                  <a:txBody>
                    <a:bodyPr/>
                    <a:lstStyle/>
                    <a:p>
                      <a:pPr algn="ctr"/>
                      <a:r>
                        <a:rPr lang="ru-RU" sz="1600" b="1" dirty="0" err="1" smtClean="0">
                          <a:solidFill>
                            <a:schemeClr val="tx1"/>
                          </a:solidFill>
                        </a:rPr>
                        <a:t>Деян</a:t>
                      </a:r>
                      <a:r>
                        <a:rPr lang="ru-RU" sz="1600" b="1" dirty="0" smtClean="0">
                          <a:solidFill>
                            <a:schemeClr val="tx1"/>
                          </a:solidFill>
                        </a:rPr>
                        <a:t>. 8, 14-25</a:t>
                      </a:r>
                      <a:endParaRPr lang="ru-RU" sz="1600" b="1" dirty="0">
                        <a:solidFill>
                          <a:schemeClr val="tx1"/>
                        </a:solidFill>
                      </a:endParaRPr>
                    </a:p>
                  </a:txBody>
                  <a:tcPr/>
                </a:tc>
              </a:tr>
              <a:tr h="370840">
                <a:tc>
                  <a:txBody>
                    <a:bodyPr/>
                    <a:lstStyle/>
                    <a:p>
                      <a:r>
                        <a:rPr lang="ru-RU" sz="1600" b="1" dirty="0" smtClean="0">
                          <a:solidFill>
                            <a:schemeClr val="tx1"/>
                          </a:solidFill>
                        </a:rPr>
                        <a:t>14. Находившиеся в Иерусалиме Апостолы, услышав, что Самаряне приняли слово Божие, послали к ним Петра и Иоанна, </a:t>
                      </a:r>
                    </a:p>
                    <a:p>
                      <a:r>
                        <a:rPr lang="ru-RU" sz="1600" b="1" dirty="0" smtClean="0">
                          <a:solidFill>
                            <a:schemeClr val="tx1"/>
                          </a:solidFill>
                        </a:rPr>
                        <a:t>15. которые, придя, помолились о них, чтобы они приняли Духа </a:t>
                      </a:r>
                      <a:r>
                        <a:rPr lang="ru-RU" sz="1600" b="1" dirty="0" err="1" smtClean="0">
                          <a:solidFill>
                            <a:schemeClr val="tx1"/>
                          </a:solidFill>
                        </a:rPr>
                        <a:t>Святаго</a:t>
                      </a:r>
                      <a:r>
                        <a:rPr lang="ru-RU" sz="1600" b="1" dirty="0" smtClean="0">
                          <a:solidFill>
                            <a:schemeClr val="tx1"/>
                          </a:solidFill>
                        </a:rPr>
                        <a:t>. </a:t>
                      </a:r>
                    </a:p>
                    <a:p>
                      <a:r>
                        <a:rPr lang="ru-RU" sz="1600" b="1" dirty="0" smtClean="0">
                          <a:solidFill>
                            <a:schemeClr val="tx1"/>
                          </a:solidFill>
                        </a:rPr>
                        <a:t>16. Ибо Он не сходил еще ни на одного из них, а только были они крещены во имя Господа Иисуса. </a:t>
                      </a:r>
                    </a:p>
                    <a:p>
                      <a:r>
                        <a:rPr lang="ru-RU" sz="1600" b="1" dirty="0" smtClean="0">
                          <a:solidFill>
                            <a:schemeClr val="tx1"/>
                          </a:solidFill>
                        </a:rPr>
                        <a:t>17. Тогда возложили руки на них, и они приняли Духа </a:t>
                      </a:r>
                      <a:r>
                        <a:rPr lang="ru-RU" sz="1600" b="1" dirty="0" err="1" smtClean="0">
                          <a:solidFill>
                            <a:schemeClr val="tx1"/>
                          </a:solidFill>
                        </a:rPr>
                        <a:t>Святаго</a:t>
                      </a:r>
                      <a:r>
                        <a:rPr lang="ru-RU" sz="1600" b="1" dirty="0" smtClean="0">
                          <a:solidFill>
                            <a:schemeClr val="tx1"/>
                          </a:solidFill>
                        </a:rPr>
                        <a:t>. </a:t>
                      </a:r>
                    </a:p>
                    <a:p>
                      <a:r>
                        <a:rPr lang="ru-RU" sz="1600" b="1" dirty="0" smtClean="0">
                          <a:solidFill>
                            <a:schemeClr val="tx1"/>
                          </a:solidFill>
                        </a:rPr>
                        <a:t>18. Симон же, увидев, что через возложение рук Апостольских подается Дух </a:t>
                      </a:r>
                      <a:r>
                        <a:rPr lang="ru-RU" sz="1600" b="1" dirty="0" err="1" smtClean="0">
                          <a:solidFill>
                            <a:schemeClr val="tx1"/>
                          </a:solidFill>
                        </a:rPr>
                        <a:t>Святый</a:t>
                      </a:r>
                      <a:r>
                        <a:rPr lang="ru-RU" sz="1600" b="1" dirty="0" smtClean="0">
                          <a:solidFill>
                            <a:schemeClr val="tx1"/>
                          </a:solidFill>
                        </a:rPr>
                        <a:t>, принес им деньги, </a:t>
                      </a:r>
                    </a:p>
                    <a:p>
                      <a:r>
                        <a:rPr lang="ru-RU" sz="1600" b="1" dirty="0" smtClean="0">
                          <a:solidFill>
                            <a:schemeClr val="tx1"/>
                          </a:solidFill>
                        </a:rPr>
                        <a:t>19. говоря: дайте и мне власть сию, чтобы тот, на кого я возложу руки, получал Духа </a:t>
                      </a:r>
                      <a:r>
                        <a:rPr lang="ru-RU" sz="1600" b="1" dirty="0" err="1" smtClean="0">
                          <a:solidFill>
                            <a:schemeClr val="tx1"/>
                          </a:solidFill>
                        </a:rPr>
                        <a:t>Святаго</a:t>
                      </a:r>
                      <a:r>
                        <a:rPr lang="ru-RU" sz="1600" b="1" dirty="0" smtClean="0">
                          <a:solidFill>
                            <a:schemeClr val="tx1"/>
                          </a:solidFill>
                        </a:rPr>
                        <a:t>. </a:t>
                      </a:r>
                    </a:p>
                    <a:p>
                      <a:r>
                        <a:rPr lang="ru-RU" sz="1600" b="1" dirty="0" smtClean="0">
                          <a:solidFill>
                            <a:schemeClr val="tx1"/>
                          </a:solidFill>
                        </a:rPr>
                        <a:t>20. Но Петр сказал ему: серебро твое да будет в погибель с тобою, потому что ты помыслил дар Божий получить за деньги. </a:t>
                      </a:r>
                    </a:p>
                    <a:p>
                      <a:r>
                        <a:rPr lang="ru-RU" sz="1600" b="1" dirty="0" smtClean="0">
                          <a:solidFill>
                            <a:schemeClr val="tx1"/>
                          </a:solidFill>
                        </a:rPr>
                        <a:t>21. Нет тебе в сем части и жребия, ибо сердце твое неправо пред Богом. </a:t>
                      </a:r>
                    </a:p>
                    <a:p>
                      <a:r>
                        <a:rPr lang="ru-RU" sz="1600" b="1" dirty="0" smtClean="0">
                          <a:solidFill>
                            <a:schemeClr val="tx1"/>
                          </a:solidFill>
                        </a:rPr>
                        <a:t>22. Итак покайся в сем грехе твоем, и молись Богу: может быть, опустится тебе помысел сердца твоего; </a:t>
                      </a:r>
                    </a:p>
                    <a:p>
                      <a:r>
                        <a:rPr lang="ru-RU" sz="1600" b="1" dirty="0" smtClean="0">
                          <a:solidFill>
                            <a:schemeClr val="tx1"/>
                          </a:solidFill>
                        </a:rPr>
                        <a:t>23. ибо вижу тебя исполненного горькой желчи и в узах неправды. </a:t>
                      </a:r>
                    </a:p>
                    <a:p>
                      <a:r>
                        <a:rPr lang="ru-RU" sz="1600" b="1" dirty="0" smtClean="0">
                          <a:solidFill>
                            <a:schemeClr val="tx1"/>
                          </a:solidFill>
                        </a:rPr>
                        <a:t>24. Симон же сказал в ответ: помолитесь вы за меня Господу, дабы не постигло меня ничто из сказанного вами. </a:t>
                      </a:r>
                    </a:p>
                    <a:p>
                      <a:r>
                        <a:rPr lang="ru-RU" sz="1600" b="1" dirty="0" smtClean="0">
                          <a:solidFill>
                            <a:schemeClr val="tx1"/>
                          </a:solidFill>
                        </a:rPr>
                        <a:t>25. Они же, засвидетельствовав и проповедав слово Господне, обратно пошли в Иерусалим и во многих селениях </a:t>
                      </a:r>
                      <a:r>
                        <a:rPr lang="ru-RU" sz="1600" b="1" dirty="0" err="1" smtClean="0">
                          <a:solidFill>
                            <a:schemeClr val="tx1"/>
                          </a:solidFill>
                        </a:rPr>
                        <a:t>Самарийских</a:t>
                      </a:r>
                      <a:r>
                        <a:rPr lang="ru-RU" sz="1600" b="1" dirty="0" smtClean="0">
                          <a:solidFill>
                            <a:schemeClr val="tx1"/>
                          </a:solidFill>
                        </a:rPr>
                        <a:t> проповедали Евангелие. </a:t>
                      </a:r>
                      <a:endParaRPr lang="ru-RU" sz="1600" b="1" dirty="0">
                        <a:solidFill>
                          <a:schemeClr val="tx1"/>
                        </a:solidFill>
                      </a:endParaRPr>
                    </a:p>
                  </a:txBody>
                  <a:tcPr/>
                </a:tc>
              </a:tr>
            </a:tbl>
          </a:graphicData>
        </a:graphic>
      </p:graphicFrame>
      <p:sp>
        <p:nvSpPr>
          <p:cNvPr id="9" name="Скругленный прямоугольник 8"/>
          <p:cNvSpPr/>
          <p:nvPr/>
        </p:nvSpPr>
        <p:spPr>
          <a:xfrm>
            <a:off x="334816" y="5445224"/>
            <a:ext cx="8496944" cy="126876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Симон </a:t>
            </a:r>
            <a:r>
              <a:rPr lang="ru-RU" sz="1600" b="1" dirty="0">
                <a:solidFill>
                  <a:schemeClr val="tx1"/>
                </a:solidFill>
              </a:rPr>
              <a:t>был первый противник, ересиарх в Церкви Христовой или, как называют его св</a:t>
            </a:r>
            <a:r>
              <a:rPr lang="ru-RU" sz="1600" b="1" dirty="0" smtClean="0">
                <a:solidFill>
                  <a:schemeClr val="tx1"/>
                </a:solidFill>
              </a:rPr>
              <a:t>. Игнатий Богоносец, </a:t>
            </a:r>
            <a:r>
              <a:rPr lang="ru-RU" sz="1600" b="1" dirty="0">
                <a:solidFill>
                  <a:schemeClr val="tx1"/>
                </a:solidFill>
              </a:rPr>
              <a:t>первородный сын сатаны. Отверженный апостолами, он впоследствии, как говорит предание, выступил против них и силою своего </a:t>
            </a:r>
            <a:r>
              <a:rPr lang="ru-RU" sz="1600" b="1" dirty="0" err="1">
                <a:solidFill>
                  <a:schemeClr val="tx1"/>
                </a:solidFill>
              </a:rPr>
              <a:t>чудодейства</a:t>
            </a:r>
            <a:r>
              <a:rPr lang="ru-RU" sz="1600" b="1" dirty="0">
                <a:solidFill>
                  <a:schemeClr val="tx1"/>
                </a:solidFill>
              </a:rPr>
              <a:t> хотел победить силу Божию, но посрамленный апостолами погиб безвременно. Его имя осталось  нарицательным для греха </a:t>
            </a:r>
            <a:r>
              <a:rPr lang="ru-RU" sz="1600" b="1" dirty="0" err="1">
                <a:solidFill>
                  <a:schemeClr val="tx1"/>
                </a:solidFill>
              </a:rPr>
              <a:t>святокупства</a:t>
            </a:r>
            <a:r>
              <a:rPr lang="ru-RU" sz="1600" b="1" dirty="0">
                <a:solidFill>
                  <a:schemeClr val="tx1"/>
                </a:solidFill>
              </a:rPr>
              <a:t> (симонии), который впервые обнаружился в нем</a:t>
            </a:r>
            <a:r>
              <a:rPr lang="ru-RU" sz="1600" b="1" dirty="0" smtClean="0">
                <a:solidFill>
                  <a:schemeClr val="tx1"/>
                </a:solidFill>
              </a:rPr>
              <a:t>.</a:t>
            </a:r>
            <a:endParaRPr lang="ru-RU" sz="1600" b="1" dirty="0">
              <a:solidFill>
                <a:schemeClr val="tx1"/>
              </a:solidFill>
            </a:endParaRPr>
          </a:p>
        </p:txBody>
      </p:sp>
      <p:sp>
        <p:nvSpPr>
          <p:cNvPr id="11" name="Скругленный прямоугольник 10"/>
          <p:cNvSpPr/>
          <p:nvPr/>
        </p:nvSpPr>
        <p:spPr>
          <a:xfrm>
            <a:off x="395536" y="5157192"/>
            <a:ext cx="8424936" cy="144016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smtClean="0">
                <a:solidFill>
                  <a:schemeClr val="tx1"/>
                </a:solidFill>
              </a:rPr>
              <a:t>Аверкий</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Грех </a:t>
            </a:r>
            <a:r>
              <a:rPr lang="ru-RU" sz="1500" b="1" i="1" dirty="0" smtClean="0">
                <a:solidFill>
                  <a:schemeClr val="tx1"/>
                </a:solidFill>
              </a:rPr>
              <a:t>этот </a:t>
            </a:r>
            <a:r>
              <a:rPr lang="ru-RU" sz="1500" b="1" i="1" dirty="0">
                <a:solidFill>
                  <a:schemeClr val="tx1"/>
                </a:solidFill>
              </a:rPr>
              <a:t>столь велик и тяжек, что святой Петр даже не обещает за него прощения, а только предположительно говорит: «может быть, опустится тебе помысел сердца твоего». Почему же это? Потому, что такой грех требует особенной глубины и искренности покаяния, на что Петр не видел Симона способным, так как говорит ему: «ибо вижу тебя исполненного горькой желчи и в узах неправды</a:t>
            </a:r>
            <a:r>
              <a:rPr lang="ru-RU" sz="1500" b="1" i="1" dirty="0" smtClean="0">
                <a:solidFill>
                  <a:schemeClr val="tx1"/>
                </a:solidFill>
              </a:rPr>
              <a:t>». Симон, устрашенный </a:t>
            </a:r>
            <a:r>
              <a:rPr lang="ru-RU" sz="1500" b="1" i="1" dirty="0">
                <a:solidFill>
                  <a:schemeClr val="tx1"/>
                </a:solidFill>
              </a:rPr>
              <a:t>словами Петра, </a:t>
            </a:r>
            <a:r>
              <a:rPr lang="ru-RU" sz="1500" b="1" i="1" dirty="0" smtClean="0">
                <a:solidFill>
                  <a:schemeClr val="tx1"/>
                </a:solidFill>
              </a:rPr>
              <a:t>просит </a:t>
            </a:r>
            <a:r>
              <a:rPr lang="ru-RU" sz="1500" b="1" i="1" dirty="0">
                <a:solidFill>
                  <a:schemeClr val="tx1"/>
                </a:solidFill>
              </a:rPr>
              <a:t>Апостолов помолиться за него, но тоже едва ли </a:t>
            </a:r>
            <a:r>
              <a:rPr lang="ru-RU" sz="1500" b="1" i="1" dirty="0" smtClean="0">
                <a:solidFill>
                  <a:schemeClr val="tx1"/>
                </a:solidFill>
              </a:rPr>
              <a:t>искренно».</a:t>
            </a:r>
            <a:endParaRPr lang="ru-RU" sz="1500" b="1" i="1" dirty="0">
              <a:solidFill>
                <a:schemeClr val="tx1"/>
              </a:solidFill>
            </a:endParaRPr>
          </a:p>
        </p:txBody>
      </p:sp>
      <p:sp>
        <p:nvSpPr>
          <p:cNvPr id="10" name="Скругленный прямоугольник 9"/>
          <p:cNvSpPr/>
          <p:nvPr/>
        </p:nvSpPr>
        <p:spPr>
          <a:xfrm>
            <a:off x="323528" y="4869160"/>
            <a:ext cx="8496944" cy="158417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Златоуст: </a:t>
            </a:r>
            <a:r>
              <a:rPr lang="ru-RU" sz="1600" b="1" i="1" dirty="0">
                <a:solidFill>
                  <a:schemeClr val="tx1"/>
                </a:solidFill>
              </a:rPr>
              <a:t>«как бы так сказал: пусть оно погибнет вместе с твоим намерением, потому что ты так низко думаешь о даре Божием, считая его делом совершенно </a:t>
            </a:r>
            <a:r>
              <a:rPr lang="ru-RU" sz="1600" b="1" i="1" dirty="0" err="1" smtClean="0">
                <a:solidFill>
                  <a:schemeClr val="tx1"/>
                </a:solidFill>
              </a:rPr>
              <a:t>челове-ческим</a:t>
            </a:r>
            <a:r>
              <a:rPr lang="ru-RU" sz="1600" b="1" i="1" dirty="0">
                <a:solidFill>
                  <a:schemeClr val="tx1"/>
                </a:solidFill>
              </a:rPr>
              <a:t>. Не таков этот </a:t>
            </a:r>
            <a:r>
              <a:rPr lang="ru-RU" sz="1600" b="1" i="1" dirty="0" smtClean="0">
                <a:solidFill>
                  <a:schemeClr val="tx1"/>
                </a:solidFill>
              </a:rPr>
              <a:t>дар... </a:t>
            </a:r>
            <a:r>
              <a:rPr lang="ru-RU" sz="1600" b="1" i="1" dirty="0">
                <a:solidFill>
                  <a:schemeClr val="tx1"/>
                </a:solidFill>
              </a:rPr>
              <a:t>«может быть, опустится тебе», </a:t>
            </a:r>
            <a:r>
              <a:rPr lang="ru-RU" sz="1600" b="1" i="1" dirty="0" smtClean="0">
                <a:solidFill>
                  <a:schemeClr val="tx1"/>
                </a:solidFill>
              </a:rPr>
              <a:t>– говорит </a:t>
            </a:r>
            <a:r>
              <a:rPr lang="ru-RU" sz="1600" b="1" i="1" dirty="0">
                <a:solidFill>
                  <a:schemeClr val="tx1"/>
                </a:solidFill>
              </a:rPr>
              <a:t>зная, что он неисправим</a:t>
            </a:r>
            <a:r>
              <a:rPr lang="ru-RU" sz="1600" b="1" i="1" dirty="0" smtClean="0">
                <a:solidFill>
                  <a:schemeClr val="tx1"/>
                </a:solidFill>
              </a:rPr>
              <a:t>... </a:t>
            </a:r>
            <a:r>
              <a:rPr lang="ru-RU" sz="1600" b="1" i="1" dirty="0">
                <a:solidFill>
                  <a:schemeClr val="tx1"/>
                </a:solidFill>
              </a:rPr>
              <a:t>Впрочем, он не наказывает его для того, чтобы вера не происходила от необ­ходимости, чтобы она не казалась делом жестоким, чтобы осталось место покаянию</a:t>
            </a:r>
            <a:r>
              <a:rPr lang="ru-RU" sz="1600" b="1" i="1" dirty="0" smtClean="0">
                <a:solidFill>
                  <a:schemeClr val="tx1"/>
                </a:solidFill>
              </a:rPr>
              <a:t>».</a:t>
            </a:r>
            <a:endParaRPr lang="ru-RU" sz="1600" b="1" i="1" dirty="0">
              <a:solidFill>
                <a:schemeClr val="tx1"/>
              </a:solidFill>
            </a:endParaRPr>
          </a:p>
        </p:txBody>
      </p:sp>
      <p:sp>
        <p:nvSpPr>
          <p:cNvPr id="8" name="Скругленный прямоугольник 7"/>
          <p:cNvSpPr/>
          <p:nvPr/>
        </p:nvSpPr>
        <p:spPr>
          <a:xfrm>
            <a:off x="323528" y="3645024"/>
            <a:ext cx="8496944" cy="180020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Аверкий</a:t>
            </a:r>
            <a:r>
              <a:rPr lang="ru-RU" sz="1600" b="1" dirty="0" smtClean="0">
                <a:solidFill>
                  <a:schemeClr val="tx1"/>
                </a:solidFill>
              </a:rPr>
              <a:t>: </a:t>
            </a:r>
            <a:r>
              <a:rPr lang="ru-RU" sz="1600" b="1" i="1" dirty="0" smtClean="0">
                <a:solidFill>
                  <a:schemeClr val="tx1"/>
                </a:solidFill>
              </a:rPr>
              <a:t>«Очевидно </a:t>
            </a:r>
            <a:r>
              <a:rPr lang="ru-RU" sz="1600" b="1" i="1" dirty="0">
                <a:solidFill>
                  <a:schemeClr val="tx1"/>
                </a:solidFill>
              </a:rPr>
              <a:t>принятие Духа Святого сопровождалось какими-либо видимыми знамениями, которые и приметил Симон</a:t>
            </a:r>
            <a:r>
              <a:rPr lang="ru-RU" sz="1600" b="1" i="1" dirty="0" smtClean="0">
                <a:solidFill>
                  <a:schemeClr val="tx1"/>
                </a:solidFill>
              </a:rPr>
              <a:t>. </a:t>
            </a:r>
            <a:r>
              <a:rPr lang="ru-RU" sz="1600" b="1" i="1" dirty="0">
                <a:solidFill>
                  <a:schemeClr val="tx1"/>
                </a:solidFill>
              </a:rPr>
              <a:t>Очевидно, до него не дошла еще очередь, а он, видя, каково действие Духа Святого на других, не выждав своей очереди, поспешил просить Апостолов не только о даровании ему дара Святого Духа, но и власти самому низводить Его на других. В этой просьбе </a:t>
            </a:r>
            <a:r>
              <a:rPr lang="ru-RU" sz="1600" b="1" i="1" dirty="0" smtClean="0">
                <a:solidFill>
                  <a:schemeClr val="tx1"/>
                </a:solidFill>
              </a:rPr>
              <a:t>выразился </a:t>
            </a:r>
            <a:r>
              <a:rPr lang="ru-RU" sz="1600" b="1" i="1" dirty="0">
                <a:solidFill>
                  <a:schemeClr val="tx1"/>
                </a:solidFill>
              </a:rPr>
              <a:t>подлинный характер волхва: </a:t>
            </a:r>
            <a:r>
              <a:rPr lang="ru-RU" sz="1600" b="1" i="1" dirty="0" smtClean="0">
                <a:solidFill>
                  <a:schemeClr val="tx1"/>
                </a:solidFill>
              </a:rPr>
              <a:t>на Апостолов он </a:t>
            </a:r>
            <a:r>
              <a:rPr lang="ru-RU" sz="1600" b="1" i="1" dirty="0">
                <a:solidFill>
                  <a:schemeClr val="tx1"/>
                </a:solidFill>
              </a:rPr>
              <a:t>смотрел только как на носителей высшей магической силы и хотел сам приобрести эту неизвестную ему силу, чтобы возвысить свое магическое </a:t>
            </a:r>
            <a:r>
              <a:rPr lang="ru-RU" sz="1600" b="1" i="1" dirty="0" smtClean="0">
                <a:solidFill>
                  <a:schemeClr val="tx1"/>
                </a:solidFill>
              </a:rPr>
              <a:t>ремесло».</a:t>
            </a:r>
            <a:endParaRPr lang="ru-RU" sz="1600" b="1" i="1" dirty="0">
              <a:solidFill>
                <a:schemeClr val="tx1"/>
              </a:solidFill>
            </a:endParaRPr>
          </a:p>
        </p:txBody>
      </p:sp>
      <p:sp>
        <p:nvSpPr>
          <p:cNvPr id="7" name="Скругленный прямоугольник 6"/>
          <p:cNvSpPr/>
          <p:nvPr/>
        </p:nvSpPr>
        <p:spPr>
          <a:xfrm>
            <a:off x="323528" y="2924944"/>
            <a:ext cx="8496944" cy="2160240"/>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smtClean="0">
                <a:solidFill>
                  <a:schemeClr val="tx1"/>
                </a:solidFill>
              </a:rPr>
              <a:t>Аверкий</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Принятие крещения самарянами было тем многозначительно, что это был первый народ, ставший христианским без посредства полного и чистого иудейства и обращенный притом ко Христу проповедником-эллинистом. Апостолы сочли это столь важным, что сейчас же послали к ним Петра и Иоанна для возложения на них рук и низведения благодати Святого Духа. </a:t>
            </a:r>
            <a:r>
              <a:rPr lang="ru-RU" sz="1500" b="1" i="1" dirty="0" smtClean="0">
                <a:solidFill>
                  <a:schemeClr val="tx1"/>
                </a:solidFill>
              </a:rPr>
              <a:t>Апостолы </a:t>
            </a:r>
            <a:r>
              <a:rPr lang="ru-RU" sz="1500" b="1" i="1" dirty="0">
                <a:solidFill>
                  <a:schemeClr val="tx1"/>
                </a:solidFill>
              </a:rPr>
              <a:t>Петр и Иоанн посылаются другими Апостолами, то есть </a:t>
            </a:r>
            <a:r>
              <a:rPr lang="ru-RU" sz="1500" b="1" i="1" dirty="0" smtClean="0">
                <a:solidFill>
                  <a:schemeClr val="tx1"/>
                </a:solidFill>
              </a:rPr>
              <a:t>они </a:t>
            </a:r>
            <a:r>
              <a:rPr lang="ru-RU" sz="1500" b="1" i="1" dirty="0">
                <a:solidFill>
                  <a:schemeClr val="tx1"/>
                </a:solidFill>
              </a:rPr>
              <a:t>не считают себя выше целого сонма Апостолов, а считают себя обязанными исполнять поручение, возложенное на них всем Апостольским </a:t>
            </a:r>
            <a:r>
              <a:rPr lang="ru-RU" sz="1500" b="1" i="1" dirty="0" smtClean="0">
                <a:solidFill>
                  <a:schemeClr val="tx1"/>
                </a:solidFill>
              </a:rPr>
              <a:t>ликом. </a:t>
            </a:r>
            <a:r>
              <a:rPr lang="ru-RU" sz="1500" b="1" i="1" dirty="0">
                <a:solidFill>
                  <a:schemeClr val="tx1"/>
                </a:solidFill>
              </a:rPr>
              <a:t>Возложение рук в данном случае это — второе таинство, которое впоследствии стало совершаться через миропомазание и которого не мог совершить Филипп, будучи только </a:t>
            </a:r>
            <a:r>
              <a:rPr lang="ru-RU" sz="1500" b="1" i="1" dirty="0" smtClean="0">
                <a:solidFill>
                  <a:schemeClr val="tx1"/>
                </a:solidFill>
              </a:rPr>
              <a:t>диаконом».</a:t>
            </a:r>
            <a:endParaRPr lang="ru-RU" sz="1500" b="1" i="1" dirty="0">
              <a:solidFill>
                <a:schemeClr val="tx1"/>
              </a:solidFill>
            </a:endParaRPr>
          </a:p>
        </p:txBody>
      </p:sp>
      <p:sp>
        <p:nvSpPr>
          <p:cNvPr id="5" name="Скругленный прямоугольник 4"/>
          <p:cNvSpPr/>
          <p:nvPr/>
        </p:nvSpPr>
        <p:spPr>
          <a:xfrm>
            <a:off x="1475656" y="188640"/>
            <a:ext cx="6264696" cy="4320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ru-RU" sz="2200" b="1" dirty="0" smtClean="0">
                <a:solidFill>
                  <a:schemeClr val="tx1"/>
                </a:solidFill>
              </a:rPr>
              <a:t>Проповедь апостолов Петра </a:t>
            </a:r>
            <a:r>
              <a:rPr lang="ru-RU" sz="2200" b="1" dirty="0">
                <a:solidFill>
                  <a:schemeClr val="tx1"/>
                </a:solidFill>
              </a:rPr>
              <a:t>и </a:t>
            </a:r>
            <a:r>
              <a:rPr lang="ru-RU" sz="2200" b="1" dirty="0" smtClean="0">
                <a:solidFill>
                  <a:schemeClr val="tx1"/>
                </a:solidFill>
              </a:rPr>
              <a:t>Иоанна </a:t>
            </a:r>
            <a:r>
              <a:rPr lang="ru-RU" sz="2200" b="1" dirty="0">
                <a:solidFill>
                  <a:schemeClr val="tx1"/>
                </a:solidFill>
              </a:rPr>
              <a:t>в Самарии</a:t>
            </a:r>
          </a:p>
        </p:txBody>
      </p:sp>
      <p:sp>
        <p:nvSpPr>
          <p:cNvPr id="6" name="Скругленный прямоугольник 5"/>
          <p:cNvSpPr/>
          <p:nvPr/>
        </p:nvSpPr>
        <p:spPr>
          <a:xfrm>
            <a:off x="395536" y="4149080"/>
            <a:ext cx="8424936" cy="158417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a:solidFill>
                  <a:schemeClr val="tx1"/>
                </a:solidFill>
              </a:rPr>
              <a:t>«Филипп потому не низвел на крещенных Духа, что он был только диакон</a:t>
            </a:r>
            <a:r>
              <a:rPr lang="ru-RU" sz="1600" b="1" i="1" dirty="0" smtClean="0">
                <a:solidFill>
                  <a:schemeClr val="tx1"/>
                </a:solidFill>
              </a:rPr>
              <a:t>, </a:t>
            </a:r>
            <a:r>
              <a:rPr lang="ru-RU" sz="1600" b="1" i="1" dirty="0">
                <a:solidFill>
                  <a:schemeClr val="tx1"/>
                </a:solidFill>
              </a:rPr>
              <a:t>а не имел ни </a:t>
            </a:r>
            <a:r>
              <a:rPr lang="ru-RU" sz="1600" b="1" i="1" dirty="0" err="1">
                <a:solidFill>
                  <a:schemeClr val="tx1"/>
                </a:solidFill>
              </a:rPr>
              <a:t>пресвитерского</a:t>
            </a:r>
            <a:r>
              <a:rPr lang="ru-RU" sz="1600" b="1" i="1" dirty="0">
                <a:solidFill>
                  <a:schemeClr val="tx1"/>
                </a:solidFill>
              </a:rPr>
              <a:t>, ни епископского сана, как (избранные) ученики Господни. А будучи диаконом, он крестил во-первых по недостатку пресвитеров в Самарии; потому что в случае необходимости, когда нет пресвитера, позволено крестить и диаконам, как этому научил сам Дух, внушивший тому же (Филиппу мысль) приблизиться к </a:t>
            </a:r>
            <a:r>
              <a:rPr lang="ru-RU" sz="1600" b="1" i="1" dirty="0" smtClean="0">
                <a:solidFill>
                  <a:schemeClr val="tx1"/>
                </a:solidFill>
              </a:rPr>
              <a:t>евнуху».</a:t>
            </a:r>
            <a:endParaRPr lang="ru-RU" sz="1600" b="1" i="1" dirty="0">
              <a:solidFill>
                <a:schemeClr val="tx1"/>
              </a:solidFill>
            </a:endParaRPr>
          </a:p>
        </p:txBody>
      </p:sp>
      <p:sp>
        <p:nvSpPr>
          <p:cNvPr id="2" name="Скругленный прямоугольник 1"/>
          <p:cNvSpPr/>
          <p:nvPr/>
        </p:nvSpPr>
        <p:spPr>
          <a:xfrm>
            <a:off x="395536" y="2924944"/>
            <a:ext cx="8424936" cy="648072"/>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Златоуст: </a:t>
            </a:r>
            <a:r>
              <a:rPr lang="ru-RU" sz="1600" b="1" i="1" dirty="0">
                <a:solidFill>
                  <a:schemeClr val="tx1"/>
                </a:solidFill>
              </a:rPr>
              <a:t>«Как, скажут, неужели они не получили Духа? Они получили Духа отпущения (грехов); но Духа знамений еще не </a:t>
            </a:r>
            <a:r>
              <a:rPr lang="ru-RU" sz="1600" b="1" i="1" dirty="0" smtClean="0">
                <a:solidFill>
                  <a:schemeClr val="tx1"/>
                </a:solidFill>
              </a:rPr>
              <a:t>получили».</a:t>
            </a:r>
            <a:endParaRPr lang="ru-RU" sz="1600" b="1" i="1" dirty="0">
              <a:solidFill>
                <a:schemeClr val="tx1"/>
              </a:solidFill>
            </a:endParaRPr>
          </a:p>
        </p:txBody>
      </p:sp>
      <p:sp>
        <p:nvSpPr>
          <p:cNvPr id="3" name="Скругленный прямоугольник 2"/>
          <p:cNvSpPr/>
          <p:nvPr/>
        </p:nvSpPr>
        <p:spPr>
          <a:xfrm>
            <a:off x="323528" y="3861048"/>
            <a:ext cx="8496944" cy="864096"/>
          </a:xfrm>
          <a:prstGeom prst="round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a:t>
            </a:r>
            <a:r>
              <a:rPr lang="ru-RU" sz="1600" b="1" i="1" dirty="0">
                <a:solidFill>
                  <a:schemeClr val="tx1"/>
                </a:solidFill>
              </a:rPr>
              <a:t>«почему они по крещении не получили Духа Святого? Или потому, что Филипп не сообщил (Его), может быть, воз­давая тем честь апостолам, или он сам не имел этого дарования, – потому что был из числа семи (диаконов)».</a:t>
            </a:r>
          </a:p>
        </p:txBody>
      </p:sp>
    </p:spTree>
    <p:extLst>
      <p:ext uri="{BB962C8B-B14F-4D97-AF65-F5344CB8AC3E}">
        <p14:creationId xmlns:p14="http://schemas.microsoft.com/office/powerpoint/2010/main" val="151957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3"/>
                                        </p:tgtEl>
                                      </p:cBhvr>
                                    </p:animEffect>
                                    <p:set>
                                      <p:cBhvr>
                                        <p:cTn id="37" dur="1" fill="hold">
                                          <p:stCondLst>
                                            <p:cond delay="499"/>
                                          </p:stCondLst>
                                        </p:cTn>
                                        <p:tgtEl>
                                          <p:spTgt spid="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down)">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8"/>
                                        </p:tgtEl>
                                      </p:cBhvr>
                                    </p:animEffect>
                                    <p:set>
                                      <p:cBhvr>
                                        <p:cTn id="57" dur="1" fill="hold">
                                          <p:stCondLst>
                                            <p:cond delay="499"/>
                                          </p:stCondLst>
                                        </p:cTn>
                                        <p:tgtEl>
                                          <p:spTgt spid="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10"/>
                                        </p:tgtEl>
                                      </p:cBhvr>
                                    </p:animEffect>
                                    <p:set>
                                      <p:cBhvr>
                                        <p:cTn id="67" dur="1" fill="hold">
                                          <p:stCondLst>
                                            <p:cond delay="499"/>
                                          </p:stCondLst>
                                        </p:cTn>
                                        <p:tgtEl>
                                          <p:spTgt spid="1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down)">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1"/>
                                        </p:tgtEl>
                                      </p:cBhvr>
                                    </p:animEffect>
                                    <p:set>
                                      <p:cBhvr>
                                        <p:cTn id="77" dur="1" fill="hold">
                                          <p:stCondLst>
                                            <p:cond delay="499"/>
                                          </p:stCondLst>
                                        </p:cTn>
                                        <p:tgtEl>
                                          <p:spTgt spid="11"/>
                                        </p:tgtEl>
                                        <p:attrNameLst>
                                          <p:attrName>style.visibility</p:attrName>
                                        </p:attrNameLst>
                                      </p:cBhvr>
                                      <p:to>
                                        <p:strVal val="hidden"/>
                                      </p:to>
                                    </p:se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down)">
                                      <p:cBhvr>
                                        <p:cTn id="81" dur="500"/>
                                        <p:tgtEl>
                                          <p:spTgt spid="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0" grpId="0" animBg="1"/>
      <p:bldP spid="10" grpId="1" animBg="1"/>
      <p:bldP spid="8" grpId="0" animBg="1"/>
      <p:bldP spid="8" grpId="1" animBg="1"/>
      <p:bldP spid="7" grpId="0" animBg="1"/>
      <p:bldP spid="7" grpId="1" animBg="1"/>
      <p:bldP spid="5" grpId="0" animBg="1"/>
      <p:bldP spid="6" grpId="0" animBg="1"/>
      <p:bldP spid="6" grpId="1" animBg="1"/>
      <p:bldP spid="2" grpId="0" animBg="1"/>
      <p:bldP spid="2" grpId="1" animBg="1"/>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ltUpDiag">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146908641"/>
              </p:ext>
            </p:extLst>
          </p:nvPr>
        </p:nvGraphicFramePr>
        <p:xfrm>
          <a:off x="251520" y="723104"/>
          <a:ext cx="8640960" cy="5802240"/>
        </p:xfrm>
        <a:graphic>
          <a:graphicData uri="http://schemas.openxmlformats.org/drawingml/2006/table">
            <a:tbl>
              <a:tblPr firstRow="1" bandRow="1">
                <a:tableStyleId>{93296810-A885-4BE3-A3E7-6D5BEEA58F35}</a:tableStyleId>
              </a:tblPr>
              <a:tblGrid>
                <a:gridCol w="8640960"/>
              </a:tblGrid>
              <a:tr h="216000">
                <a:tc>
                  <a:txBody>
                    <a:bodyPr/>
                    <a:lstStyle/>
                    <a:p>
                      <a:pPr algn="ctr"/>
                      <a:r>
                        <a:rPr lang="ru-RU" sz="1600" b="1" dirty="0" err="1" smtClean="0">
                          <a:solidFill>
                            <a:schemeClr val="tx1"/>
                          </a:solidFill>
                        </a:rPr>
                        <a:t>Деян</a:t>
                      </a:r>
                      <a:r>
                        <a:rPr lang="ru-RU" sz="1600" b="1" dirty="0" smtClean="0">
                          <a:solidFill>
                            <a:schemeClr val="tx1"/>
                          </a:solidFill>
                        </a:rPr>
                        <a:t>. 8, 26-40</a:t>
                      </a:r>
                      <a:endParaRPr lang="ru-RU" sz="1600" b="1" dirty="0">
                        <a:solidFill>
                          <a:schemeClr val="tx1"/>
                        </a:solidFill>
                      </a:endParaRPr>
                    </a:p>
                  </a:txBody>
                  <a:tcPr marL="18000" marR="18000" marT="18000" marB="18000"/>
                </a:tc>
              </a:tr>
              <a:tr h="370840">
                <a:tc>
                  <a:txBody>
                    <a:bodyPr/>
                    <a:lstStyle/>
                    <a:p>
                      <a:r>
                        <a:rPr lang="ru-RU" sz="1500" b="1" dirty="0" smtClean="0">
                          <a:solidFill>
                            <a:schemeClr val="tx1"/>
                          </a:solidFill>
                        </a:rPr>
                        <a:t>26. А Филиппу Ангел Господень сказал: встань и иди на полдень, на дорогу, идущую из Иерусалима в Газу, на ту, которая пуста. </a:t>
                      </a:r>
                    </a:p>
                    <a:p>
                      <a:r>
                        <a:rPr lang="ru-RU" sz="1500" b="1" dirty="0" smtClean="0">
                          <a:solidFill>
                            <a:schemeClr val="tx1"/>
                          </a:solidFill>
                        </a:rPr>
                        <a:t>27. Он встал и пошел. И вот, муж </a:t>
                      </a:r>
                      <a:r>
                        <a:rPr lang="ru-RU" sz="1500" b="1" dirty="0" err="1" smtClean="0">
                          <a:solidFill>
                            <a:schemeClr val="tx1"/>
                          </a:solidFill>
                        </a:rPr>
                        <a:t>Ефиоплянин</a:t>
                      </a:r>
                      <a:r>
                        <a:rPr lang="ru-RU" sz="1500" b="1" dirty="0" smtClean="0">
                          <a:solidFill>
                            <a:schemeClr val="tx1"/>
                          </a:solidFill>
                        </a:rPr>
                        <a:t>, евнух, вельможа </a:t>
                      </a:r>
                      <a:r>
                        <a:rPr lang="ru-RU" sz="1500" b="1" dirty="0" err="1" smtClean="0">
                          <a:solidFill>
                            <a:schemeClr val="tx1"/>
                          </a:solidFill>
                        </a:rPr>
                        <a:t>Кандакии</a:t>
                      </a:r>
                      <a:r>
                        <a:rPr lang="ru-RU" sz="1500" b="1" dirty="0" smtClean="0">
                          <a:solidFill>
                            <a:schemeClr val="tx1"/>
                          </a:solidFill>
                        </a:rPr>
                        <a:t>, царицы </a:t>
                      </a:r>
                      <a:r>
                        <a:rPr lang="ru-RU" sz="1500" b="1" dirty="0" err="1" smtClean="0">
                          <a:solidFill>
                            <a:schemeClr val="tx1"/>
                          </a:solidFill>
                        </a:rPr>
                        <a:t>Ефиопской</a:t>
                      </a:r>
                      <a:r>
                        <a:rPr lang="ru-RU" sz="1500" b="1" dirty="0" smtClean="0">
                          <a:solidFill>
                            <a:schemeClr val="tx1"/>
                          </a:solidFill>
                        </a:rPr>
                        <a:t>, хранитель всех сокровищ ее, приезжавший в Иерусалим для поклонения, </a:t>
                      </a:r>
                    </a:p>
                    <a:p>
                      <a:r>
                        <a:rPr lang="ru-RU" sz="1500" b="1" dirty="0" smtClean="0">
                          <a:solidFill>
                            <a:schemeClr val="tx1"/>
                          </a:solidFill>
                        </a:rPr>
                        <a:t>28. возвращался и, сидя на колеснице своей, читал пророка Исаию. </a:t>
                      </a:r>
                    </a:p>
                    <a:p>
                      <a:r>
                        <a:rPr lang="ru-RU" sz="1500" b="1" dirty="0" smtClean="0">
                          <a:solidFill>
                            <a:schemeClr val="tx1"/>
                          </a:solidFill>
                        </a:rPr>
                        <a:t>29</a:t>
                      </a:r>
                      <a:r>
                        <a:rPr lang="ru-RU" sz="1500" b="1" dirty="0" smtClean="0">
                          <a:solidFill>
                            <a:srgbClr val="7030A0"/>
                          </a:solidFill>
                        </a:rPr>
                        <a:t>. Дух сказал Филиппу</a:t>
                      </a:r>
                      <a:r>
                        <a:rPr lang="ru-RU" sz="1500" b="1" dirty="0" smtClean="0">
                          <a:solidFill>
                            <a:schemeClr val="tx1"/>
                          </a:solidFill>
                        </a:rPr>
                        <a:t>: подойди и пристань к сей колеснице. </a:t>
                      </a:r>
                    </a:p>
                    <a:p>
                      <a:r>
                        <a:rPr lang="ru-RU" sz="1500" b="1" dirty="0" smtClean="0">
                          <a:solidFill>
                            <a:schemeClr val="tx1"/>
                          </a:solidFill>
                        </a:rPr>
                        <a:t>30. Филипп подошел и, услышав, что он читает пророка Исаию, сказал: разумеешь ли, что читаешь? </a:t>
                      </a:r>
                    </a:p>
                    <a:p>
                      <a:r>
                        <a:rPr lang="ru-RU" sz="1500" b="1" dirty="0" smtClean="0">
                          <a:solidFill>
                            <a:schemeClr val="tx1"/>
                          </a:solidFill>
                        </a:rPr>
                        <a:t>31. Он сказал: как могу разуметь, если кто не наставит меня? и попросил Филиппа взойти и сесть с ним. </a:t>
                      </a:r>
                    </a:p>
                    <a:p>
                      <a:r>
                        <a:rPr lang="ru-RU" sz="1500" b="1" dirty="0" smtClean="0">
                          <a:solidFill>
                            <a:schemeClr val="tx1"/>
                          </a:solidFill>
                        </a:rPr>
                        <a:t>32. А место из Писания, которое он читал, было сие: как овца, веден был Он на заклание, и, как агнец пред стригущим его безгласен, так Он не отверзает уст Своих. </a:t>
                      </a:r>
                    </a:p>
                    <a:p>
                      <a:r>
                        <a:rPr lang="ru-RU" sz="1500" b="1" dirty="0" smtClean="0">
                          <a:solidFill>
                            <a:schemeClr val="tx1"/>
                          </a:solidFill>
                        </a:rPr>
                        <a:t>33. В уничижении Его суд Его совершился. Но род Его кто разъяснит? ибо </a:t>
                      </a:r>
                      <a:r>
                        <a:rPr lang="ru-RU" sz="1500" b="1" dirty="0" err="1" smtClean="0">
                          <a:solidFill>
                            <a:schemeClr val="tx1"/>
                          </a:solidFill>
                        </a:rPr>
                        <a:t>вземлется</a:t>
                      </a:r>
                      <a:r>
                        <a:rPr lang="ru-RU" sz="1500" b="1" dirty="0" smtClean="0">
                          <a:solidFill>
                            <a:schemeClr val="tx1"/>
                          </a:solidFill>
                        </a:rPr>
                        <a:t> от земли жизнь Его. </a:t>
                      </a:r>
                    </a:p>
                    <a:p>
                      <a:r>
                        <a:rPr lang="ru-RU" sz="1500" b="1" dirty="0" smtClean="0">
                          <a:solidFill>
                            <a:schemeClr val="tx1"/>
                          </a:solidFill>
                        </a:rPr>
                        <a:t>34. Евнух же сказал Филиппу: прошу тебя сказать: о ком пророк говорит это? о себе ли, или о ком другом? </a:t>
                      </a:r>
                    </a:p>
                    <a:p>
                      <a:r>
                        <a:rPr lang="ru-RU" sz="1500" b="1" dirty="0" smtClean="0">
                          <a:solidFill>
                            <a:schemeClr val="tx1"/>
                          </a:solidFill>
                        </a:rPr>
                        <a:t>35. Филипп отверз уста свои и, начав от сего Писания, благовествовал ему об Иисусе. </a:t>
                      </a:r>
                    </a:p>
                    <a:p>
                      <a:r>
                        <a:rPr lang="ru-RU" sz="1500" b="1" dirty="0" smtClean="0">
                          <a:solidFill>
                            <a:schemeClr val="tx1"/>
                          </a:solidFill>
                        </a:rPr>
                        <a:t>36. Между тем, продолжая путь, они приехали к воде; и евнух сказал: вот вода; что препятствует мне креститься? </a:t>
                      </a:r>
                    </a:p>
                    <a:p>
                      <a:r>
                        <a:rPr lang="ru-RU" sz="1500" b="1" dirty="0" smtClean="0">
                          <a:solidFill>
                            <a:schemeClr val="tx1"/>
                          </a:solidFill>
                        </a:rPr>
                        <a:t>37. Филипп же сказал ему: если веруешь от всего сердца, можно. Он сказал в ответ: верую, что Иисус Христос есть Сын Божий. </a:t>
                      </a:r>
                    </a:p>
                    <a:p>
                      <a:r>
                        <a:rPr lang="ru-RU" sz="1500" b="1" dirty="0" smtClean="0">
                          <a:solidFill>
                            <a:schemeClr val="tx1"/>
                          </a:solidFill>
                        </a:rPr>
                        <a:t>38. И приказал остановить колесницу, и сошли оба в воду, Филипп и евнух; и крестил его. </a:t>
                      </a:r>
                    </a:p>
                    <a:p>
                      <a:r>
                        <a:rPr lang="ru-RU" sz="1500" b="1" dirty="0" smtClean="0">
                          <a:solidFill>
                            <a:schemeClr val="tx1"/>
                          </a:solidFill>
                        </a:rPr>
                        <a:t>39. Когда же они вышли из воды, </a:t>
                      </a:r>
                      <a:r>
                        <a:rPr lang="ru-RU" sz="1500" b="1" dirty="0" smtClean="0">
                          <a:solidFill>
                            <a:srgbClr val="7030A0"/>
                          </a:solidFill>
                        </a:rPr>
                        <a:t>Дух </a:t>
                      </a:r>
                      <a:r>
                        <a:rPr lang="ru-RU" sz="1500" b="1" dirty="0" err="1" smtClean="0">
                          <a:solidFill>
                            <a:srgbClr val="7030A0"/>
                          </a:solidFill>
                        </a:rPr>
                        <a:t>Святый</a:t>
                      </a:r>
                      <a:r>
                        <a:rPr lang="ru-RU" sz="1500" b="1" dirty="0" smtClean="0">
                          <a:solidFill>
                            <a:srgbClr val="7030A0"/>
                          </a:solidFill>
                        </a:rPr>
                        <a:t> сошел на евнуха</a:t>
                      </a:r>
                      <a:r>
                        <a:rPr lang="ru-RU" sz="1500" b="1" dirty="0" smtClean="0">
                          <a:solidFill>
                            <a:schemeClr val="tx1"/>
                          </a:solidFill>
                        </a:rPr>
                        <a:t>, а Филиппа восхитил Ангел Господень, и евнух уже не видел его, и продолжал путь, радуясь. </a:t>
                      </a:r>
                    </a:p>
                    <a:p>
                      <a:r>
                        <a:rPr lang="ru-RU" sz="1500" b="1" dirty="0" smtClean="0">
                          <a:solidFill>
                            <a:schemeClr val="tx1"/>
                          </a:solidFill>
                        </a:rPr>
                        <a:t>40. А Филипп оказался в Азоте и, проходя, благовествовал всем городам, пока пришел в </a:t>
                      </a:r>
                      <a:r>
                        <a:rPr lang="ru-RU" sz="1500" b="1" dirty="0" err="1" smtClean="0">
                          <a:solidFill>
                            <a:schemeClr val="tx1"/>
                          </a:solidFill>
                        </a:rPr>
                        <a:t>Кесарию</a:t>
                      </a:r>
                      <a:r>
                        <a:rPr lang="ru-RU" sz="1500" b="1" dirty="0" smtClean="0">
                          <a:solidFill>
                            <a:schemeClr val="tx1"/>
                          </a:solidFill>
                        </a:rPr>
                        <a:t>. </a:t>
                      </a:r>
                      <a:endParaRPr lang="ru-RU" sz="1500" b="1" dirty="0">
                        <a:solidFill>
                          <a:schemeClr val="tx1"/>
                        </a:solidFill>
                      </a:endParaRPr>
                    </a:p>
                  </a:txBody>
                  <a:tcPr marL="18000" marR="18000" marT="18000" marB="18000"/>
                </a:tc>
              </a:tr>
            </a:tbl>
          </a:graphicData>
        </a:graphic>
      </p:graphicFrame>
      <p:pic>
        <p:nvPicPr>
          <p:cNvPr id="1028" name="Picture 4" descr="E:\лекции по Н. З\39\jesuspalest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499694"/>
            <a:ext cx="5970241" cy="63583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251520" y="1988840"/>
            <a:ext cx="8640960" cy="2160240"/>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smtClean="0">
                <a:solidFill>
                  <a:schemeClr val="tx1"/>
                </a:solidFill>
              </a:rPr>
              <a:t>Аверкий</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Слово «евнух» означает собственно скопца. Таковыми были на Востоке смотрители над царскими гаремами; евнухов часто брали на высшие государственные </a:t>
            </a:r>
            <a:r>
              <a:rPr lang="ru-RU" sz="1500" b="1" i="1" dirty="0" smtClean="0">
                <a:solidFill>
                  <a:schemeClr val="tx1"/>
                </a:solidFill>
              </a:rPr>
              <a:t>должности. </a:t>
            </a:r>
            <a:r>
              <a:rPr lang="ru-RU" sz="1500" b="1" i="1" dirty="0">
                <a:solidFill>
                  <a:schemeClr val="tx1"/>
                </a:solidFill>
              </a:rPr>
              <a:t>Скопец из язычников по закону Моисееву не мог быть принят в общество Иеговы, но мог быть прозелитом второй степени — прозелитом врат. Таков, вероятно, и был этот вельможа, занимавший высокую должность при царице, в качестве хранителя всех ее </a:t>
            </a:r>
            <a:r>
              <a:rPr lang="ru-RU" sz="1500" b="1" i="1" dirty="0" smtClean="0">
                <a:solidFill>
                  <a:schemeClr val="tx1"/>
                </a:solidFill>
              </a:rPr>
              <a:t>сокровищ. Эфиопия </a:t>
            </a:r>
            <a:r>
              <a:rPr lang="ru-RU" sz="1500" b="1" i="1" dirty="0">
                <a:solidFill>
                  <a:schemeClr val="tx1"/>
                </a:solidFill>
              </a:rPr>
              <a:t>управлялась женщинами и, как в соседнем Египте все цари назывались фараонами, так в Эфиопии все царицы назывались </a:t>
            </a:r>
            <a:r>
              <a:rPr lang="ru-RU" sz="1500" b="1" i="1" dirty="0" err="1">
                <a:solidFill>
                  <a:schemeClr val="tx1"/>
                </a:solidFill>
              </a:rPr>
              <a:t>кандакиями</a:t>
            </a:r>
            <a:r>
              <a:rPr lang="ru-RU" sz="1500" b="1" i="1" dirty="0">
                <a:solidFill>
                  <a:schemeClr val="tx1"/>
                </a:solidFill>
              </a:rPr>
              <a:t>. Население этой страны принадлежало к семитической расе и говорило языком, близким к древнеарабскому, но </a:t>
            </a:r>
            <a:r>
              <a:rPr lang="ru-RU" sz="1500" b="1" i="1" dirty="0" smtClean="0">
                <a:solidFill>
                  <a:schemeClr val="tx1"/>
                </a:solidFill>
              </a:rPr>
              <a:t>было </a:t>
            </a:r>
            <a:r>
              <a:rPr lang="ru-RU" sz="1500" b="1" i="1" dirty="0">
                <a:solidFill>
                  <a:schemeClr val="tx1"/>
                </a:solidFill>
              </a:rPr>
              <a:t>языческое. Это были </a:t>
            </a:r>
            <a:r>
              <a:rPr lang="ru-RU" sz="1500" b="1" i="1" dirty="0" err="1">
                <a:solidFill>
                  <a:schemeClr val="tx1"/>
                </a:solidFill>
              </a:rPr>
              <a:t>кушиты</a:t>
            </a:r>
            <a:r>
              <a:rPr lang="ru-RU" sz="1500" b="1" i="1" dirty="0">
                <a:solidFill>
                  <a:schemeClr val="tx1"/>
                </a:solidFill>
              </a:rPr>
              <a:t>, часто упоминаемые в Ветхом </a:t>
            </a:r>
            <a:r>
              <a:rPr lang="ru-RU" sz="1500" b="1" i="1" dirty="0" smtClean="0">
                <a:solidFill>
                  <a:schemeClr val="tx1"/>
                </a:solidFill>
              </a:rPr>
              <a:t>Завете».</a:t>
            </a:r>
            <a:endParaRPr lang="ru-RU" sz="1500" b="1" i="1" dirty="0">
              <a:solidFill>
                <a:schemeClr val="tx1"/>
              </a:solidFill>
            </a:endParaRPr>
          </a:p>
        </p:txBody>
      </p:sp>
      <p:sp>
        <p:nvSpPr>
          <p:cNvPr id="2" name="Скругленный прямоугольник 1"/>
          <p:cNvSpPr/>
          <p:nvPr/>
        </p:nvSpPr>
        <p:spPr>
          <a:xfrm>
            <a:off x="251520" y="1556792"/>
            <a:ext cx="8640960" cy="115212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a:solidFill>
                  <a:schemeClr val="tx1"/>
                </a:solidFill>
              </a:rPr>
              <a:t>«этот Филипп был из числа семи; потому что (иначе) из Иерусалима он не шел бы на полдень, но на север, а из Самарии, где находился и учил Филипп, принадлежавший к числу семи, путь идет на полдень. Сходящий от Иерусалима в Газу: и той есть пуст. Это (ангел) сказал для того, чтобы (Филипп) не боялся нападения от </a:t>
            </a:r>
            <a:r>
              <a:rPr lang="ru-RU" sz="1600" b="1" i="1" dirty="0" smtClean="0">
                <a:solidFill>
                  <a:schemeClr val="tx1"/>
                </a:solidFill>
              </a:rPr>
              <a:t>иудеев».</a:t>
            </a:r>
            <a:endParaRPr lang="ru-RU" sz="1600" b="1" i="1" dirty="0">
              <a:solidFill>
                <a:schemeClr val="tx1"/>
              </a:solidFill>
            </a:endParaRPr>
          </a:p>
        </p:txBody>
      </p:sp>
      <p:sp>
        <p:nvSpPr>
          <p:cNvPr id="4" name="Скругленный прямоугольник 3"/>
          <p:cNvSpPr/>
          <p:nvPr/>
        </p:nvSpPr>
        <p:spPr>
          <a:xfrm>
            <a:off x="1619672" y="188640"/>
            <a:ext cx="5904656" cy="36004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ru-RU" sz="2200" b="1" dirty="0" smtClean="0">
                <a:solidFill>
                  <a:schemeClr val="tx1"/>
                </a:solidFill>
              </a:rPr>
              <a:t>Крещение евнуха диаконом Филиппом</a:t>
            </a:r>
            <a:endParaRPr lang="ru-RU" sz="2200" b="1" dirty="0">
              <a:solidFill>
                <a:schemeClr val="tx1"/>
              </a:solidFill>
            </a:endParaRPr>
          </a:p>
        </p:txBody>
      </p:sp>
      <p:sp>
        <p:nvSpPr>
          <p:cNvPr id="6" name="Скругленный прямоугольник 5"/>
          <p:cNvSpPr/>
          <p:nvPr/>
        </p:nvSpPr>
        <p:spPr>
          <a:xfrm>
            <a:off x="719572" y="3861048"/>
            <a:ext cx="1800200" cy="432048"/>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Ис</a:t>
            </a:r>
            <a:r>
              <a:rPr lang="ru-RU" sz="1600" b="1" dirty="0" smtClean="0">
                <a:solidFill>
                  <a:schemeClr val="tx1"/>
                </a:solidFill>
              </a:rPr>
              <a:t>. 53, 32-33</a:t>
            </a:r>
            <a:endParaRPr lang="ru-RU" sz="1600" b="1" dirty="0">
              <a:solidFill>
                <a:schemeClr val="tx1"/>
              </a:solidFill>
            </a:endParaRPr>
          </a:p>
        </p:txBody>
      </p:sp>
      <p:sp>
        <p:nvSpPr>
          <p:cNvPr id="7" name="Скругленный прямоугольник 6"/>
          <p:cNvSpPr/>
          <p:nvPr/>
        </p:nvSpPr>
        <p:spPr>
          <a:xfrm>
            <a:off x="251520" y="5589240"/>
            <a:ext cx="8640960" cy="1008112"/>
          </a:xfrm>
          <a:prstGeom prst="round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i="1" dirty="0" smtClean="0">
                <a:solidFill>
                  <a:schemeClr val="tx1"/>
                </a:solidFill>
              </a:rPr>
              <a:t>«</a:t>
            </a:r>
            <a:r>
              <a:rPr lang="ru-RU" sz="1600" b="1" i="1" dirty="0">
                <a:solidFill>
                  <a:schemeClr val="tx1"/>
                </a:solidFill>
              </a:rPr>
              <a:t>Господу угодно было засвидетельствовать как крещенному, что он действительно воспринял спасение Божие, так и крестившему, что совершенное им согласно с волей Божией, двумя чудесными событиями: Дух Святой без всякого посредства сошел на евнуха, как впоследствии на язычника </a:t>
            </a:r>
            <a:r>
              <a:rPr lang="ru-RU" sz="1600" b="1" i="1" dirty="0" err="1">
                <a:solidFill>
                  <a:schemeClr val="tx1"/>
                </a:solidFill>
              </a:rPr>
              <a:t>Корнилия</a:t>
            </a:r>
            <a:r>
              <a:rPr lang="ru-RU" sz="1600" b="1" i="1" dirty="0">
                <a:solidFill>
                  <a:schemeClr val="tx1"/>
                </a:solidFill>
              </a:rPr>
              <a:t>, и Ангел Господень восхитил Филиппа</a:t>
            </a:r>
            <a:r>
              <a:rPr lang="ru-RU" sz="1600" b="1" i="1" dirty="0" smtClean="0">
                <a:solidFill>
                  <a:schemeClr val="tx1"/>
                </a:solidFill>
              </a:rPr>
              <a:t>».</a:t>
            </a:r>
            <a:endParaRPr lang="ru-RU" sz="1600" b="1" i="1" dirty="0">
              <a:solidFill>
                <a:schemeClr val="tx1"/>
              </a:solidFill>
            </a:endParaRPr>
          </a:p>
        </p:txBody>
      </p:sp>
    </p:spTree>
    <p:extLst>
      <p:ext uri="{BB962C8B-B14F-4D97-AF65-F5344CB8AC3E}">
        <p14:creationId xmlns:p14="http://schemas.microsoft.com/office/powerpoint/2010/main" val="30144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wipe(down)">
                                      <p:cBhvr>
                                        <p:cTn id="15" dur="500"/>
                                        <p:tgtEl>
                                          <p:spTgt spid="10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28"/>
                                        </p:tgtEl>
                                      </p:cBhvr>
                                    </p:animEffect>
                                    <p:set>
                                      <p:cBhvr>
                                        <p:cTn id="20" dur="1" fill="hold">
                                          <p:stCondLst>
                                            <p:cond delay="499"/>
                                          </p:stCondLst>
                                        </p:cTn>
                                        <p:tgtEl>
                                          <p:spTgt spid="102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dow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 grpId="0" animBg="1"/>
      <p:bldP spid="2" grpId="1" animBg="1"/>
      <p:bldP spid="4" grpId="0" animBg="1"/>
      <p:bldP spid="6" grpId="0" animBg="1"/>
      <p:bldP spid="6" grpId="1" animBg="1"/>
      <p:bldP spid="7" grpId="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ltUpDiag">
          <a:fgClr>
            <a:schemeClr val="tx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a:off x="2339752" y="188640"/>
            <a:ext cx="4464496" cy="3600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2200" b="1" dirty="0">
                <a:solidFill>
                  <a:schemeClr val="tx1"/>
                </a:solidFill>
              </a:rPr>
              <a:t>Обращение гонителя </a:t>
            </a:r>
            <a:r>
              <a:rPr lang="ru-RU" sz="2200" b="1" dirty="0" err="1">
                <a:solidFill>
                  <a:schemeClr val="tx1"/>
                </a:solidFill>
              </a:rPr>
              <a:t>Савла</a:t>
            </a:r>
            <a:endParaRPr lang="ru-RU" sz="2200" b="1" dirty="0">
              <a:solidFill>
                <a:schemeClr val="tx1"/>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434755434"/>
              </p:ext>
            </p:extLst>
          </p:nvPr>
        </p:nvGraphicFramePr>
        <p:xfrm>
          <a:off x="155521" y="157920"/>
          <a:ext cx="8964488" cy="6511440"/>
        </p:xfrm>
        <a:graphic>
          <a:graphicData uri="http://schemas.openxmlformats.org/drawingml/2006/table">
            <a:tbl>
              <a:tblPr firstRow="1" bandRow="1">
                <a:tableStyleId>{5C22544A-7EE6-4342-B048-85BDC9FD1C3A}</a:tableStyleId>
              </a:tblPr>
              <a:tblGrid>
                <a:gridCol w="8964488"/>
              </a:tblGrid>
              <a:tr h="288000">
                <a:tc>
                  <a:txBody>
                    <a:bodyPr/>
                    <a:lstStyle/>
                    <a:p>
                      <a:pPr algn="ctr"/>
                      <a:r>
                        <a:rPr lang="ru-RU" sz="1500" b="1" dirty="0" err="1" smtClean="0">
                          <a:solidFill>
                            <a:schemeClr val="tx1"/>
                          </a:solidFill>
                        </a:rPr>
                        <a:t>Деян</a:t>
                      </a:r>
                      <a:r>
                        <a:rPr lang="ru-RU" sz="1500" b="1" dirty="0" smtClean="0">
                          <a:solidFill>
                            <a:schemeClr val="tx1"/>
                          </a:solidFill>
                        </a:rPr>
                        <a:t>. 9, 1-21</a:t>
                      </a:r>
                      <a:endParaRPr lang="ru-RU" sz="1500" b="1" dirty="0">
                        <a:solidFill>
                          <a:schemeClr val="tx1"/>
                        </a:solidFill>
                      </a:endParaRPr>
                    </a:p>
                  </a:txBody>
                  <a:tcPr marL="18000" marR="18000" marT="18000" marB="18000"/>
                </a:tc>
              </a:tr>
              <a:tr h="370840">
                <a:tc>
                  <a:txBody>
                    <a:bodyPr/>
                    <a:lstStyle/>
                    <a:p>
                      <a:r>
                        <a:rPr lang="ru-RU" sz="1400" b="1" dirty="0" smtClean="0"/>
                        <a:t>1. </a:t>
                      </a:r>
                      <a:r>
                        <a:rPr lang="ru-RU" sz="1400" b="1" dirty="0" err="1" smtClean="0"/>
                        <a:t>Савл</a:t>
                      </a:r>
                      <a:r>
                        <a:rPr lang="ru-RU" sz="1400" b="1" dirty="0" smtClean="0"/>
                        <a:t> же, еще дыша угрозами и убийством на учеников Господа, пришел к первосвященнику </a:t>
                      </a:r>
                    </a:p>
                    <a:p>
                      <a:r>
                        <a:rPr lang="ru-RU" sz="1400" b="1" dirty="0" smtClean="0"/>
                        <a:t>2. и выпросил у него письма в Дамаск к синагогам, чтобы, кого найдет последующих сему учению, и мужчин и женщин, связав, приводить в Иерусалим. </a:t>
                      </a:r>
                    </a:p>
                    <a:p>
                      <a:r>
                        <a:rPr lang="ru-RU" sz="1400" b="1" dirty="0" smtClean="0"/>
                        <a:t>3. Когда же он шел и приближался к Дамаску, внезапно </a:t>
                      </a:r>
                      <a:r>
                        <a:rPr lang="ru-RU" sz="1400" b="1" dirty="0" smtClean="0">
                          <a:solidFill>
                            <a:srgbClr val="7030A0"/>
                          </a:solidFill>
                        </a:rPr>
                        <a:t>осиял его свет с неба</a:t>
                      </a:r>
                      <a:r>
                        <a:rPr lang="ru-RU" sz="1400" b="1" dirty="0" smtClean="0"/>
                        <a:t>. </a:t>
                      </a:r>
                    </a:p>
                    <a:p>
                      <a:r>
                        <a:rPr lang="ru-RU" sz="1400" b="1" dirty="0" smtClean="0"/>
                        <a:t>4. Он упал на землю и </a:t>
                      </a:r>
                      <a:r>
                        <a:rPr lang="ru-RU" sz="1400" b="1" dirty="0" smtClean="0">
                          <a:solidFill>
                            <a:srgbClr val="7030A0"/>
                          </a:solidFill>
                        </a:rPr>
                        <a:t>услышал голос</a:t>
                      </a:r>
                      <a:r>
                        <a:rPr lang="ru-RU" sz="1400" b="1" dirty="0" smtClean="0"/>
                        <a:t>, говорящий ему: </a:t>
                      </a:r>
                      <a:r>
                        <a:rPr lang="ru-RU" sz="1400" b="1" dirty="0" err="1" smtClean="0"/>
                        <a:t>Савл</a:t>
                      </a:r>
                      <a:r>
                        <a:rPr lang="ru-RU" sz="1400" b="1" dirty="0" smtClean="0"/>
                        <a:t>, </a:t>
                      </a:r>
                      <a:r>
                        <a:rPr lang="ru-RU" sz="1400" b="1" dirty="0" err="1" smtClean="0"/>
                        <a:t>Савл</a:t>
                      </a:r>
                      <a:r>
                        <a:rPr lang="ru-RU" sz="1400" b="1" dirty="0" smtClean="0"/>
                        <a:t>! что ты гонишь Меня? </a:t>
                      </a:r>
                    </a:p>
                    <a:p>
                      <a:r>
                        <a:rPr lang="ru-RU" sz="1400" b="1" dirty="0" smtClean="0"/>
                        <a:t>5. Он сказал: кто Ты, Господи? Господь же сказал: Я Иисус, Которого ты гонишь. Трудно тебе идти против рожна. </a:t>
                      </a:r>
                    </a:p>
                    <a:p>
                      <a:r>
                        <a:rPr lang="ru-RU" sz="1400" b="1" dirty="0" smtClean="0"/>
                        <a:t>6. Он в трепете и ужасе сказал: Господи! что повелишь мне делать? и Господь сказал ему: встань и иди в город; и сказано будет тебе, что тебе надобно делать. </a:t>
                      </a:r>
                    </a:p>
                    <a:p>
                      <a:r>
                        <a:rPr lang="ru-RU" sz="1400" b="1" dirty="0" smtClean="0"/>
                        <a:t>7. Люди же, шедшие с ним, стояли в оцепенении, </a:t>
                      </a:r>
                      <a:r>
                        <a:rPr lang="ru-RU" sz="1400" b="1" dirty="0" smtClean="0">
                          <a:solidFill>
                            <a:srgbClr val="7030A0"/>
                          </a:solidFill>
                        </a:rPr>
                        <a:t>слыша голос, а никого не видя</a:t>
                      </a:r>
                      <a:r>
                        <a:rPr lang="ru-RU" sz="1400" b="1" dirty="0" smtClean="0"/>
                        <a:t>. </a:t>
                      </a:r>
                    </a:p>
                    <a:p>
                      <a:r>
                        <a:rPr lang="ru-RU" sz="1400" b="1" dirty="0" smtClean="0"/>
                        <a:t>8. </a:t>
                      </a:r>
                      <a:r>
                        <a:rPr lang="ru-RU" sz="1400" b="1" dirty="0" err="1" smtClean="0"/>
                        <a:t>Савл</a:t>
                      </a:r>
                      <a:r>
                        <a:rPr lang="ru-RU" sz="1400" b="1" dirty="0" smtClean="0"/>
                        <a:t> встал с земли, и с открытыми глазами никого не видел. И повели его за руки, и привели в Дамаск. </a:t>
                      </a:r>
                    </a:p>
                    <a:p>
                      <a:r>
                        <a:rPr lang="ru-RU" sz="1400" b="1" dirty="0" smtClean="0"/>
                        <a:t>9. И три дня он не видел, и не ел, и не пил. </a:t>
                      </a:r>
                    </a:p>
                    <a:p>
                      <a:r>
                        <a:rPr lang="ru-RU" sz="1400" b="1" dirty="0" smtClean="0"/>
                        <a:t>10. В Дамаске был один ученик, именем </a:t>
                      </a:r>
                      <a:r>
                        <a:rPr lang="ru-RU" sz="1400" b="1" dirty="0" err="1" smtClean="0"/>
                        <a:t>Анания</a:t>
                      </a:r>
                      <a:r>
                        <a:rPr lang="ru-RU" sz="1400" b="1" dirty="0" smtClean="0"/>
                        <a:t>; и Господь в видении сказал ему: </a:t>
                      </a:r>
                      <a:r>
                        <a:rPr lang="ru-RU" sz="1400" b="1" dirty="0" err="1" smtClean="0"/>
                        <a:t>Анания</a:t>
                      </a:r>
                      <a:r>
                        <a:rPr lang="ru-RU" sz="1400" b="1" dirty="0" smtClean="0"/>
                        <a:t>! Он сказал: я, Господи. </a:t>
                      </a:r>
                    </a:p>
                    <a:p>
                      <a:r>
                        <a:rPr lang="ru-RU" sz="1400" b="1" dirty="0" smtClean="0"/>
                        <a:t>11. Господь же сказал ему: встань и пойди на улицу, так называемую Прямую, и спроси в Иудином доме </a:t>
                      </a:r>
                      <a:r>
                        <a:rPr lang="ru-RU" sz="1400" b="1" dirty="0" err="1" smtClean="0"/>
                        <a:t>Тарсянина</a:t>
                      </a:r>
                      <a:r>
                        <a:rPr lang="ru-RU" sz="1400" b="1" dirty="0" smtClean="0"/>
                        <a:t>, по имени </a:t>
                      </a:r>
                      <a:r>
                        <a:rPr lang="ru-RU" sz="1400" b="1" dirty="0" err="1" smtClean="0"/>
                        <a:t>Савла</a:t>
                      </a:r>
                      <a:r>
                        <a:rPr lang="ru-RU" sz="1400" b="1" dirty="0" smtClean="0"/>
                        <a:t>; он теперь молится, </a:t>
                      </a:r>
                    </a:p>
                    <a:p>
                      <a:r>
                        <a:rPr lang="ru-RU" sz="1400" b="1" dirty="0" smtClean="0"/>
                        <a:t>12. и видел в видении мужа, именем </a:t>
                      </a:r>
                      <a:r>
                        <a:rPr lang="ru-RU" sz="1400" b="1" dirty="0" err="1" smtClean="0"/>
                        <a:t>Ананию</a:t>
                      </a:r>
                      <a:r>
                        <a:rPr lang="ru-RU" sz="1400" b="1" dirty="0" smtClean="0"/>
                        <a:t>, пришедшего к нему и возложившего на него руку, чтобы он прозрел. </a:t>
                      </a:r>
                    </a:p>
                    <a:p>
                      <a:r>
                        <a:rPr lang="ru-RU" sz="1400" b="1" dirty="0" smtClean="0"/>
                        <a:t>13. </a:t>
                      </a:r>
                      <a:r>
                        <a:rPr lang="ru-RU" sz="1400" b="1" dirty="0" err="1" smtClean="0"/>
                        <a:t>Анания</a:t>
                      </a:r>
                      <a:r>
                        <a:rPr lang="ru-RU" sz="1400" b="1" dirty="0" smtClean="0"/>
                        <a:t> отвечал: Господи! я слышал от многих о сем человеке, сколько зла сделал он святым Твоим в Иерусалиме; </a:t>
                      </a:r>
                    </a:p>
                    <a:p>
                      <a:r>
                        <a:rPr lang="ru-RU" sz="1400" b="1" dirty="0" smtClean="0"/>
                        <a:t>14. и здесь имеет от первосвященников власть вязать всех, призывающих имя Твое. </a:t>
                      </a:r>
                    </a:p>
                    <a:p>
                      <a:r>
                        <a:rPr lang="ru-RU" sz="1400" b="1" dirty="0" smtClean="0"/>
                        <a:t>15. Но Господь сказал ему: иди, ибо </a:t>
                      </a:r>
                      <a:r>
                        <a:rPr lang="ru-RU" sz="1400" b="1" dirty="0" smtClean="0">
                          <a:solidFill>
                            <a:srgbClr val="7030A0"/>
                          </a:solidFill>
                        </a:rPr>
                        <a:t>он есть Мой избранный сосуд</a:t>
                      </a:r>
                      <a:r>
                        <a:rPr lang="ru-RU" sz="1400" b="1" dirty="0" smtClean="0"/>
                        <a:t>, чтобы возвещать имя Мое перед народами и царями и сынами </a:t>
                      </a:r>
                      <a:r>
                        <a:rPr lang="ru-RU" sz="1400" b="1" dirty="0" err="1" smtClean="0"/>
                        <a:t>Израилевыми</a:t>
                      </a:r>
                      <a:r>
                        <a:rPr lang="ru-RU" sz="1400" b="1" dirty="0" smtClean="0"/>
                        <a:t>. </a:t>
                      </a:r>
                    </a:p>
                    <a:p>
                      <a:r>
                        <a:rPr lang="ru-RU" sz="1400" b="1" dirty="0" smtClean="0"/>
                        <a:t>16. И Я покажу ему, сколько он должен пострадать за имя Мое. </a:t>
                      </a:r>
                    </a:p>
                    <a:p>
                      <a:r>
                        <a:rPr lang="ru-RU" sz="1400" b="1" dirty="0" smtClean="0"/>
                        <a:t>17. </a:t>
                      </a:r>
                      <a:r>
                        <a:rPr lang="ru-RU" sz="1400" b="1" dirty="0" err="1" smtClean="0"/>
                        <a:t>Анания</a:t>
                      </a:r>
                      <a:r>
                        <a:rPr lang="ru-RU" sz="1400" b="1" dirty="0" smtClean="0"/>
                        <a:t> пошел и вошел в дом и, возложив на него руки, сказал: брат </a:t>
                      </a:r>
                      <a:r>
                        <a:rPr lang="ru-RU" sz="1400" b="1" dirty="0" err="1" smtClean="0"/>
                        <a:t>Савл</a:t>
                      </a:r>
                      <a:r>
                        <a:rPr lang="ru-RU" sz="1400" b="1" dirty="0" smtClean="0"/>
                        <a:t>! Господь Иисус, явившийся тебе на пути, которым ты шел, послал меня, чтобы ты прозрел и исполнился </a:t>
                      </a:r>
                      <a:r>
                        <a:rPr lang="ru-RU" sz="1400" b="1" dirty="0" err="1" smtClean="0"/>
                        <a:t>Святаго</a:t>
                      </a:r>
                      <a:r>
                        <a:rPr lang="ru-RU" sz="1400" b="1" dirty="0" smtClean="0"/>
                        <a:t> Духа. </a:t>
                      </a:r>
                    </a:p>
                    <a:p>
                      <a:r>
                        <a:rPr lang="ru-RU" sz="1400" b="1" dirty="0" smtClean="0"/>
                        <a:t>18. И тотчас как бы чешуя отпала от глаз его, и вдруг он прозрел; и, встав, крестился, </a:t>
                      </a:r>
                    </a:p>
                    <a:p>
                      <a:r>
                        <a:rPr lang="ru-RU" sz="1400" b="1" dirty="0" smtClean="0"/>
                        <a:t>19. и, приняв пищи, укрепился. И был </a:t>
                      </a:r>
                      <a:r>
                        <a:rPr lang="ru-RU" sz="1400" b="1" dirty="0" err="1" smtClean="0"/>
                        <a:t>Савл</a:t>
                      </a:r>
                      <a:r>
                        <a:rPr lang="ru-RU" sz="1400" b="1" dirty="0" smtClean="0"/>
                        <a:t> несколько дней с учениками в Дамаске. </a:t>
                      </a:r>
                    </a:p>
                    <a:p>
                      <a:r>
                        <a:rPr lang="ru-RU" sz="1400" b="1" dirty="0" smtClean="0"/>
                        <a:t>20. И тотчас стал </a:t>
                      </a:r>
                      <a:r>
                        <a:rPr lang="ru-RU" sz="1400" b="1" dirty="0" err="1" smtClean="0"/>
                        <a:t>проповедывать</a:t>
                      </a:r>
                      <a:r>
                        <a:rPr lang="ru-RU" sz="1400" b="1" dirty="0" smtClean="0"/>
                        <a:t> в синагогах об Иисусе, что Он есть Сын Божий. </a:t>
                      </a:r>
                    </a:p>
                    <a:p>
                      <a:r>
                        <a:rPr lang="ru-RU" sz="1400" b="1" dirty="0" smtClean="0"/>
                        <a:t>21. И все слышавшие дивились и говорили: не тот ли это самый, который гнал в Иерусалиме призывающих имя сие? да и сюда за тем пришел, чтобы вязать их и вести к первосвященникам. </a:t>
                      </a:r>
                      <a:endParaRPr lang="ru-RU" sz="1400" b="1" dirty="0"/>
                    </a:p>
                  </a:txBody>
                  <a:tcPr marL="18000" marR="18000" marT="18000" marB="18000"/>
                </a:tc>
              </a:tr>
            </a:tbl>
          </a:graphicData>
        </a:graphic>
      </p:graphicFrame>
      <p:sp>
        <p:nvSpPr>
          <p:cNvPr id="11" name="Скругленный прямоугольник 10"/>
          <p:cNvSpPr/>
          <p:nvPr/>
        </p:nvSpPr>
        <p:spPr>
          <a:xfrm>
            <a:off x="179512" y="3933056"/>
            <a:ext cx="8856984" cy="1080120"/>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smtClean="0">
                <a:solidFill>
                  <a:schemeClr val="tx1"/>
                </a:solidFill>
              </a:rPr>
              <a:t>Блж</a:t>
            </a:r>
            <a:r>
              <a:rPr lang="ru-RU" sz="1500" b="1" dirty="0" smtClean="0">
                <a:solidFill>
                  <a:schemeClr val="tx1"/>
                </a:solidFill>
              </a:rPr>
              <a:t>. </a:t>
            </a:r>
            <a:r>
              <a:rPr lang="ru-RU" sz="1500" b="1" dirty="0" err="1" smtClean="0">
                <a:solidFill>
                  <a:schemeClr val="tx1"/>
                </a:solidFill>
              </a:rPr>
              <a:t>Феофилакт</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Почему </a:t>
            </a:r>
            <a:r>
              <a:rPr lang="ru-RU" sz="1500" b="1" i="1" dirty="0" err="1">
                <a:solidFill>
                  <a:schemeClr val="tx1"/>
                </a:solidFill>
              </a:rPr>
              <a:t>Анания</a:t>
            </a:r>
            <a:r>
              <a:rPr lang="ru-RU" sz="1500" b="1" i="1" dirty="0">
                <a:solidFill>
                  <a:schemeClr val="tx1"/>
                </a:solidFill>
              </a:rPr>
              <a:t>, не будучи из (числа) </a:t>
            </a:r>
            <a:r>
              <a:rPr lang="ru-RU" sz="1500" b="1" i="1" dirty="0" err="1">
                <a:solidFill>
                  <a:schemeClr val="tx1"/>
                </a:solidFill>
              </a:rPr>
              <a:t>достопамятнейших</a:t>
            </a:r>
            <a:r>
              <a:rPr lang="ru-RU" sz="1500" b="1" i="1" dirty="0">
                <a:solidFill>
                  <a:schemeClr val="tx1"/>
                </a:solidFill>
              </a:rPr>
              <a:t> и известных учеников (Спасителя), получает власть огласить и уврачевать Павла, имевшего сделаться таким (великим проповедником Евангелия)? Потому, что (Павел) должен был быть наставлен (в истинах веры) не человеком, но самим Христом. Потому и </a:t>
            </a:r>
            <a:r>
              <a:rPr lang="ru-RU" sz="1500" b="1" i="1" dirty="0" err="1">
                <a:solidFill>
                  <a:schemeClr val="tx1"/>
                </a:solidFill>
              </a:rPr>
              <a:t>Анания</a:t>
            </a:r>
            <a:r>
              <a:rPr lang="ru-RU" sz="1500" b="1" i="1" dirty="0">
                <a:solidFill>
                  <a:schemeClr val="tx1"/>
                </a:solidFill>
              </a:rPr>
              <a:t> его окрестил и уврачевал, но ничему не </a:t>
            </a:r>
            <a:r>
              <a:rPr lang="ru-RU" sz="1500" b="1" i="1" dirty="0" smtClean="0">
                <a:solidFill>
                  <a:schemeClr val="tx1"/>
                </a:solidFill>
              </a:rPr>
              <a:t>учил».</a:t>
            </a:r>
            <a:endParaRPr lang="ru-RU" sz="1500" b="1" i="1" dirty="0">
              <a:solidFill>
                <a:schemeClr val="tx1"/>
              </a:solidFill>
            </a:endParaRPr>
          </a:p>
        </p:txBody>
      </p:sp>
      <p:sp>
        <p:nvSpPr>
          <p:cNvPr id="10" name="Скругленный прямоугольник 9"/>
          <p:cNvSpPr/>
          <p:nvPr/>
        </p:nvSpPr>
        <p:spPr>
          <a:xfrm>
            <a:off x="251520" y="1340768"/>
            <a:ext cx="8784976" cy="720080"/>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a:solidFill>
                  <a:schemeClr val="tx1"/>
                </a:solidFill>
              </a:rPr>
              <a:t>Дееписатель</a:t>
            </a:r>
            <a:r>
              <a:rPr lang="ru-RU" sz="1500" b="1" dirty="0">
                <a:solidFill>
                  <a:schemeClr val="tx1"/>
                </a:solidFill>
              </a:rPr>
              <a:t> не говорит прямо, что в сиянии этого света </a:t>
            </a:r>
            <a:r>
              <a:rPr lang="ru-RU" sz="1500" b="1" dirty="0" err="1">
                <a:solidFill>
                  <a:schemeClr val="tx1"/>
                </a:solidFill>
              </a:rPr>
              <a:t>Савл</a:t>
            </a:r>
            <a:r>
              <a:rPr lang="ru-RU" sz="1500" b="1" dirty="0">
                <a:solidFill>
                  <a:schemeClr val="tx1"/>
                </a:solidFill>
              </a:rPr>
              <a:t> увидел небесный образ Самого Иисуса Христа, но </a:t>
            </a:r>
            <a:r>
              <a:rPr lang="ru-RU" sz="1500" b="1" dirty="0" smtClean="0">
                <a:solidFill>
                  <a:schemeClr val="tx1"/>
                </a:solidFill>
              </a:rPr>
              <a:t>Сам </a:t>
            </a:r>
            <a:r>
              <a:rPr lang="ru-RU" sz="1500" b="1" dirty="0">
                <a:solidFill>
                  <a:schemeClr val="tx1"/>
                </a:solidFill>
              </a:rPr>
              <a:t>Апостол Павел свидетельствует в 1 Кор. </a:t>
            </a:r>
            <a:r>
              <a:rPr lang="ru-RU" sz="1500" b="1" dirty="0" smtClean="0">
                <a:solidFill>
                  <a:schemeClr val="tx1"/>
                </a:solidFill>
              </a:rPr>
              <a:t>9,1 </a:t>
            </a:r>
            <a:r>
              <a:rPr lang="ru-RU" sz="1500" b="1" dirty="0">
                <a:solidFill>
                  <a:schemeClr val="tx1"/>
                </a:solidFill>
              </a:rPr>
              <a:t>и 1 Кор. </a:t>
            </a:r>
            <a:r>
              <a:rPr lang="ru-RU" sz="1500" b="1" dirty="0" smtClean="0">
                <a:solidFill>
                  <a:schemeClr val="tx1"/>
                </a:solidFill>
              </a:rPr>
              <a:t>15,8, </a:t>
            </a:r>
            <a:r>
              <a:rPr lang="ru-RU" sz="1500" b="1" dirty="0">
                <a:solidFill>
                  <a:schemeClr val="tx1"/>
                </a:solidFill>
              </a:rPr>
              <a:t>что в свете, осиявшем его, он видел </a:t>
            </a:r>
            <a:r>
              <a:rPr lang="ru-RU" sz="1500" b="1" dirty="0" smtClean="0">
                <a:solidFill>
                  <a:schemeClr val="tx1"/>
                </a:solidFill>
              </a:rPr>
              <a:t>Господа.</a:t>
            </a:r>
            <a:endParaRPr lang="ru-RU" sz="1500" b="1" dirty="0">
              <a:solidFill>
                <a:schemeClr val="tx1"/>
              </a:solidFill>
            </a:endParaRPr>
          </a:p>
        </p:txBody>
      </p:sp>
      <p:sp>
        <p:nvSpPr>
          <p:cNvPr id="8" name="Скругленный прямоугольник 7"/>
          <p:cNvSpPr/>
          <p:nvPr/>
        </p:nvSpPr>
        <p:spPr>
          <a:xfrm>
            <a:off x="179512" y="2852936"/>
            <a:ext cx="8856984" cy="50405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i="1" dirty="0">
                <a:solidFill>
                  <a:schemeClr val="tx1"/>
                </a:solidFill>
              </a:rPr>
              <a:t>«Для чего он сделал это? Потому, что он очень раскаивался в том, что преследовал Церковь, и печалился и молился и просил Бога, чтобы было прощено ему </a:t>
            </a:r>
            <a:r>
              <a:rPr lang="ru-RU" sz="1500" b="1" i="1" dirty="0" smtClean="0">
                <a:solidFill>
                  <a:schemeClr val="tx1"/>
                </a:solidFill>
              </a:rPr>
              <a:t>это».</a:t>
            </a:r>
            <a:endParaRPr lang="ru-RU" sz="1500" b="1" i="1" dirty="0">
              <a:solidFill>
                <a:schemeClr val="tx1"/>
              </a:solidFill>
            </a:endParaRPr>
          </a:p>
        </p:txBody>
      </p:sp>
      <p:sp>
        <p:nvSpPr>
          <p:cNvPr id="7" name="Скругленный прямоугольник 6"/>
          <p:cNvSpPr/>
          <p:nvPr/>
        </p:nvSpPr>
        <p:spPr>
          <a:xfrm>
            <a:off x="251520" y="2636912"/>
            <a:ext cx="8784976" cy="1512168"/>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smtClean="0">
                <a:solidFill>
                  <a:schemeClr val="tx1"/>
                </a:solidFill>
              </a:rPr>
              <a:t>Блж</a:t>
            </a:r>
            <a:r>
              <a:rPr lang="ru-RU" sz="1500" b="1" dirty="0" smtClean="0">
                <a:solidFill>
                  <a:schemeClr val="tx1"/>
                </a:solidFill>
              </a:rPr>
              <a:t>. </a:t>
            </a:r>
            <a:r>
              <a:rPr lang="ru-RU" sz="1500" b="1" dirty="0" err="1" smtClean="0">
                <a:solidFill>
                  <a:schemeClr val="tx1"/>
                </a:solidFill>
              </a:rPr>
              <a:t>Феофилакт</a:t>
            </a:r>
            <a:r>
              <a:rPr lang="ru-RU" sz="1500" b="1" i="1" dirty="0" smtClean="0">
                <a:solidFill>
                  <a:schemeClr val="tx1"/>
                </a:solidFill>
              </a:rPr>
              <a:t>: «Всех </a:t>
            </a:r>
            <a:r>
              <a:rPr lang="ru-RU" sz="1500" b="1" i="1" dirty="0">
                <a:solidFill>
                  <a:schemeClr val="tx1"/>
                </a:solidFill>
              </a:rPr>
              <a:t>и бывших с ним </a:t>
            </a:r>
            <a:r>
              <a:rPr lang="ru-RU" sz="1500" b="1" i="1" dirty="0" err="1">
                <a:solidFill>
                  <a:schemeClr val="tx1"/>
                </a:solidFill>
              </a:rPr>
              <a:t>осиявает</a:t>
            </a:r>
            <a:r>
              <a:rPr lang="ru-RU" sz="1500" b="1" i="1" dirty="0">
                <a:solidFill>
                  <a:schemeClr val="tx1"/>
                </a:solidFill>
              </a:rPr>
              <a:t> свет, чтобы они свидетельствовали об этом явлении, но ослепляет он не всех, а одного только Павла, чтобы не подумали, что это было общее и как бы случайное несчастие, но чтобы открылось, что это было вполне действие Божественного промысла. Почему же не уверовали бывшие с ним? Чтобы они могли быть достоверными свидетелями того, что случилось с Павлом. </a:t>
            </a:r>
            <a:r>
              <a:rPr lang="ru-RU" sz="1500" b="1" i="1" dirty="0" smtClean="0">
                <a:solidFill>
                  <a:schemeClr val="tx1"/>
                </a:solidFill>
              </a:rPr>
              <a:t>А </a:t>
            </a:r>
            <a:r>
              <a:rPr lang="ru-RU" sz="1500" b="1" i="1" dirty="0">
                <a:solidFill>
                  <a:schemeClr val="tx1"/>
                </a:solidFill>
              </a:rPr>
              <a:t>чей голос слышали бывшие с Павлом? Голос самого Павла, когда он отвечал, а голос небесный слышал один </a:t>
            </a:r>
            <a:r>
              <a:rPr lang="ru-RU" sz="1500" b="1" i="1" dirty="0" smtClean="0">
                <a:solidFill>
                  <a:schemeClr val="tx1"/>
                </a:solidFill>
              </a:rPr>
              <a:t>он».</a:t>
            </a:r>
            <a:endParaRPr lang="ru-RU" sz="1500" b="1" i="1" dirty="0">
              <a:solidFill>
                <a:schemeClr val="tx1"/>
              </a:solidFill>
            </a:endParaRPr>
          </a:p>
        </p:txBody>
      </p:sp>
      <p:sp>
        <p:nvSpPr>
          <p:cNvPr id="9" name="Скругленный прямоугольник 8"/>
          <p:cNvSpPr/>
          <p:nvPr/>
        </p:nvSpPr>
        <p:spPr>
          <a:xfrm>
            <a:off x="251520" y="2852936"/>
            <a:ext cx="8784976" cy="792088"/>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smtClean="0">
                <a:solidFill>
                  <a:schemeClr val="tx1"/>
                </a:solidFill>
              </a:rPr>
              <a:t>Аверкий</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Это — народное присловье, выражающее мысль о тщетности усилий </a:t>
            </a:r>
            <a:r>
              <a:rPr lang="ru-RU" sz="1500" b="1" i="1" dirty="0" err="1" smtClean="0">
                <a:solidFill>
                  <a:schemeClr val="tx1"/>
                </a:solidFill>
              </a:rPr>
              <a:t>противо</a:t>
            </a:r>
            <a:r>
              <a:rPr lang="ru-RU" sz="1500" b="1" i="1" dirty="0" smtClean="0">
                <a:solidFill>
                  <a:schemeClr val="tx1"/>
                </a:solidFill>
              </a:rPr>
              <a:t>-действовать </a:t>
            </a:r>
            <a:r>
              <a:rPr lang="ru-RU" sz="1500" b="1" i="1" dirty="0">
                <a:solidFill>
                  <a:schemeClr val="tx1"/>
                </a:solidFill>
              </a:rPr>
              <a:t>неодолимому: бессилен ты со всей своей злобой против дела, совершаемого Божественной </a:t>
            </a:r>
            <a:r>
              <a:rPr lang="ru-RU" sz="1500" b="1" i="1" dirty="0" smtClean="0">
                <a:solidFill>
                  <a:schemeClr val="tx1"/>
                </a:solidFill>
              </a:rPr>
              <a:t>силой».</a:t>
            </a:r>
            <a:endParaRPr lang="ru-RU" sz="1500" b="1" i="1" dirty="0">
              <a:solidFill>
                <a:schemeClr val="tx1"/>
              </a:solidFill>
            </a:endParaRPr>
          </a:p>
        </p:txBody>
      </p:sp>
      <p:sp>
        <p:nvSpPr>
          <p:cNvPr id="6" name="Скругленный прямоугольник 5"/>
          <p:cNvSpPr/>
          <p:nvPr/>
        </p:nvSpPr>
        <p:spPr>
          <a:xfrm>
            <a:off x="179512" y="1772816"/>
            <a:ext cx="8856984" cy="864096"/>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err="1" smtClean="0">
                <a:solidFill>
                  <a:schemeClr val="tx1"/>
                </a:solidFill>
              </a:rPr>
              <a:t>Блж</a:t>
            </a:r>
            <a:r>
              <a:rPr lang="ru-RU" sz="1500" b="1" dirty="0" smtClean="0">
                <a:solidFill>
                  <a:schemeClr val="tx1"/>
                </a:solidFill>
              </a:rPr>
              <a:t>. </a:t>
            </a:r>
            <a:r>
              <a:rPr lang="ru-RU" sz="1500" b="1" dirty="0" err="1" smtClean="0">
                <a:solidFill>
                  <a:schemeClr val="tx1"/>
                </a:solidFill>
              </a:rPr>
              <a:t>Феофилакт</a:t>
            </a:r>
            <a:r>
              <a:rPr lang="ru-RU" sz="1500" b="1" i="1" dirty="0">
                <a:solidFill>
                  <a:schemeClr val="tx1"/>
                </a:solidFill>
              </a:rPr>
              <a:t>: «Христос не говорит ему: веруй, но упрекает (его), говоря: что </a:t>
            </a:r>
            <a:r>
              <a:rPr lang="ru-RU" sz="1500" b="1" i="1" dirty="0" err="1">
                <a:solidFill>
                  <a:schemeClr val="tx1"/>
                </a:solidFill>
              </a:rPr>
              <a:t>Мя</a:t>
            </a:r>
            <a:r>
              <a:rPr lang="ru-RU" sz="1500" b="1" i="1" dirty="0">
                <a:solidFill>
                  <a:schemeClr val="tx1"/>
                </a:solidFill>
              </a:rPr>
              <a:t> </a:t>
            </a:r>
            <a:r>
              <a:rPr lang="ru-RU" sz="1500" b="1" i="1" dirty="0" err="1">
                <a:solidFill>
                  <a:schemeClr val="tx1"/>
                </a:solidFill>
              </a:rPr>
              <a:t>гониши</a:t>
            </a:r>
            <a:r>
              <a:rPr lang="ru-RU" sz="1500" b="1" i="1" dirty="0">
                <a:solidFill>
                  <a:schemeClr val="tx1"/>
                </a:solidFill>
              </a:rPr>
              <a:t>? Почти что говорит: что малое, или великое ты потерпел от Меня, что ты Мне делаешь это? </a:t>
            </a:r>
            <a:r>
              <a:rPr lang="ru-RU" sz="1500" b="1" i="1" dirty="0" smtClean="0">
                <a:solidFill>
                  <a:schemeClr val="tx1"/>
                </a:solidFill>
              </a:rPr>
              <a:t>... не </a:t>
            </a:r>
            <a:r>
              <a:rPr lang="ru-RU" sz="1500" b="1" i="1" dirty="0">
                <a:solidFill>
                  <a:schemeClr val="tx1"/>
                </a:solidFill>
              </a:rPr>
              <a:t>думай, что ты враждуешь против людей, но - против Меня, Господа </a:t>
            </a:r>
            <a:r>
              <a:rPr lang="ru-RU" sz="1500" b="1" i="1" dirty="0" smtClean="0">
                <a:solidFill>
                  <a:schemeClr val="tx1"/>
                </a:solidFill>
              </a:rPr>
              <a:t>твоего».</a:t>
            </a:r>
            <a:endParaRPr lang="ru-RU" sz="1500" b="1" i="1" dirty="0">
              <a:solidFill>
                <a:schemeClr val="tx1"/>
              </a:solidFill>
            </a:endParaRPr>
          </a:p>
        </p:txBody>
      </p:sp>
      <p:sp>
        <p:nvSpPr>
          <p:cNvPr id="2" name="Скругленный прямоугольник 1"/>
          <p:cNvSpPr/>
          <p:nvPr/>
        </p:nvSpPr>
        <p:spPr>
          <a:xfrm>
            <a:off x="251520" y="1124744"/>
            <a:ext cx="8712968" cy="208823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smtClean="0">
                <a:solidFill>
                  <a:schemeClr val="tx1"/>
                </a:solidFill>
              </a:rPr>
              <a:t>Аверкий</a:t>
            </a:r>
            <a:r>
              <a:rPr lang="ru-RU" sz="1500" b="1" dirty="0" smtClean="0">
                <a:solidFill>
                  <a:schemeClr val="tx1"/>
                </a:solidFill>
              </a:rPr>
              <a:t>: </a:t>
            </a:r>
            <a:r>
              <a:rPr lang="ru-RU" sz="1500" b="1" i="1" dirty="0" smtClean="0">
                <a:solidFill>
                  <a:schemeClr val="tx1"/>
                </a:solidFill>
              </a:rPr>
              <a:t>«</a:t>
            </a:r>
            <a:r>
              <a:rPr lang="ru-RU" sz="1500" b="1" i="1" dirty="0">
                <a:solidFill>
                  <a:schemeClr val="tx1"/>
                </a:solidFill>
              </a:rPr>
              <a:t>Не довольствуясь Иерусалимом, он решил перенести свои злобные преследования христиан и за пределы столицы иудейского мира. Он выпросил у первосвященника письма в Дамаск к синагогам, чтобы там получить полномочия на преследования христиан. Душевное состояние </a:t>
            </a:r>
            <a:r>
              <a:rPr lang="ru-RU" sz="1500" b="1" i="1" dirty="0" err="1">
                <a:solidFill>
                  <a:schemeClr val="tx1"/>
                </a:solidFill>
              </a:rPr>
              <a:t>Савла</a:t>
            </a:r>
            <a:r>
              <a:rPr lang="ru-RU" sz="1500" b="1" i="1" dirty="0">
                <a:solidFill>
                  <a:schemeClr val="tx1"/>
                </a:solidFill>
              </a:rPr>
              <a:t> было таково, что, по человеческим соображениям, исключало всякую возможность какой-либо перемены в нем. </a:t>
            </a:r>
            <a:r>
              <a:rPr lang="ru-RU" sz="1500" b="1" i="1" dirty="0" err="1">
                <a:solidFill>
                  <a:schemeClr val="tx1"/>
                </a:solidFill>
              </a:rPr>
              <a:t>Дееписатель</a:t>
            </a:r>
            <a:r>
              <a:rPr lang="ru-RU" sz="1500" b="1" i="1" dirty="0">
                <a:solidFill>
                  <a:schemeClr val="tx1"/>
                </a:solidFill>
              </a:rPr>
              <a:t> представляет его, как бы диким плотоядным зверем, задыхающимся от фанатичной ненависти к </a:t>
            </a:r>
            <a:r>
              <a:rPr lang="ru-RU" sz="1500" b="1" i="1" dirty="0" smtClean="0">
                <a:solidFill>
                  <a:schemeClr val="tx1"/>
                </a:solidFill>
              </a:rPr>
              <a:t>христианам. Иерусалимский Синедрион считал всех евреев во всех странах мира подлежащими его судебной власти в делах веры, а потому </a:t>
            </a:r>
            <a:r>
              <a:rPr lang="ru-RU" sz="1500" b="1" i="1" dirty="0" err="1" smtClean="0">
                <a:solidFill>
                  <a:schemeClr val="tx1"/>
                </a:solidFill>
              </a:rPr>
              <a:t>Савл</a:t>
            </a:r>
            <a:r>
              <a:rPr lang="ru-RU" sz="1500" b="1" i="1" dirty="0" smtClean="0">
                <a:solidFill>
                  <a:schemeClr val="tx1"/>
                </a:solidFill>
              </a:rPr>
              <a:t>, имея письма от первосвященника, мог приводить христиан в Иерусалим для предания их суду синедриона, как богохульников и вероотступников».</a:t>
            </a:r>
            <a:endParaRPr lang="ru-RU" sz="1500" b="1" i="1" dirty="0">
              <a:solidFill>
                <a:schemeClr val="tx1"/>
              </a:solidFill>
            </a:endParaRPr>
          </a:p>
        </p:txBody>
      </p:sp>
      <p:sp>
        <p:nvSpPr>
          <p:cNvPr id="3" name="Скругленный прямоугольник 2"/>
          <p:cNvSpPr/>
          <p:nvPr/>
        </p:nvSpPr>
        <p:spPr>
          <a:xfrm>
            <a:off x="179512" y="2636912"/>
            <a:ext cx="8856984" cy="1152128"/>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500" b="1" dirty="0" err="1" smtClean="0">
                <a:solidFill>
                  <a:schemeClr val="tx1"/>
                </a:solidFill>
              </a:rPr>
              <a:t>Свт</a:t>
            </a:r>
            <a:r>
              <a:rPr lang="ru-RU" sz="1500" b="1" dirty="0" smtClean="0">
                <a:solidFill>
                  <a:schemeClr val="tx1"/>
                </a:solidFill>
              </a:rPr>
              <a:t>. </a:t>
            </a:r>
            <a:r>
              <a:rPr lang="ru-RU" sz="1500" b="1" dirty="0">
                <a:solidFill>
                  <a:schemeClr val="tx1"/>
                </a:solidFill>
              </a:rPr>
              <a:t>Иоанн Златоуст: </a:t>
            </a:r>
            <a:r>
              <a:rPr lang="ru-RU" sz="1500" b="1" i="1" dirty="0">
                <a:solidFill>
                  <a:schemeClr val="tx1"/>
                </a:solidFill>
              </a:rPr>
              <a:t>«Зачем, скажешь, это случилось не в начале, но после? Чтобы показать, что Христос воистину воскрес. Кто гнал Его, не веровал Его смерти и воскресению и преследовал </a:t>
            </a:r>
            <a:r>
              <a:rPr lang="ru-RU" sz="1500" b="1" i="1" dirty="0" err="1" smtClean="0">
                <a:solidFill>
                  <a:schemeClr val="tx1"/>
                </a:solidFill>
              </a:rPr>
              <a:t>учени</a:t>
            </a:r>
            <a:r>
              <a:rPr lang="ru-RU" sz="1500" b="1" i="1" dirty="0">
                <a:solidFill>
                  <a:schemeClr val="tx1"/>
                </a:solidFill>
              </a:rPr>
              <a:t>-</a:t>
            </a:r>
            <a:r>
              <a:rPr lang="ru-RU" sz="1500" b="1" i="1" dirty="0" smtClean="0">
                <a:solidFill>
                  <a:schemeClr val="tx1"/>
                </a:solidFill>
              </a:rPr>
              <a:t>ков </a:t>
            </a:r>
            <a:r>
              <a:rPr lang="ru-RU" sz="1500" b="1" i="1" dirty="0">
                <a:solidFill>
                  <a:schemeClr val="tx1"/>
                </a:solidFill>
              </a:rPr>
              <a:t>Его, тот каким образом, скажи мне, уверовал бы, если бы не была велика сила Распятого? </a:t>
            </a:r>
            <a:r>
              <a:rPr lang="ru-RU" sz="1500" b="1" i="1" dirty="0" smtClean="0">
                <a:solidFill>
                  <a:schemeClr val="tx1"/>
                </a:solidFill>
              </a:rPr>
              <a:t>Поло-жим</a:t>
            </a:r>
            <a:r>
              <a:rPr lang="ru-RU" sz="1500" b="1" i="1" dirty="0">
                <a:solidFill>
                  <a:schemeClr val="tx1"/>
                </a:solidFill>
              </a:rPr>
              <a:t>, что те (уче­ники) действовали из преданности к Нему; но что скажешь об этом</a:t>
            </a:r>
            <a:r>
              <a:rPr lang="ru-RU" sz="1500" b="1" i="1" dirty="0" smtClean="0">
                <a:solidFill>
                  <a:schemeClr val="tx1"/>
                </a:solidFill>
              </a:rPr>
              <a:t>? Неистовствовавший </a:t>
            </a:r>
            <a:r>
              <a:rPr lang="ru-RU" sz="1500" b="1" i="1" dirty="0">
                <a:solidFill>
                  <a:schemeClr val="tx1"/>
                </a:solidFill>
              </a:rPr>
              <a:t>до того, что проливал и кровь и ввергал в темницы, вдруг </a:t>
            </a:r>
            <a:r>
              <a:rPr lang="ru-RU" sz="1500" b="1" i="1" dirty="0" smtClean="0">
                <a:solidFill>
                  <a:schemeClr val="tx1"/>
                </a:solidFill>
              </a:rPr>
              <a:t>верует».</a:t>
            </a:r>
            <a:endParaRPr lang="ru-RU" sz="1500" b="1" i="1" dirty="0">
              <a:solidFill>
                <a:schemeClr val="tx1"/>
              </a:solidFill>
            </a:endParaRPr>
          </a:p>
        </p:txBody>
      </p:sp>
      <p:sp>
        <p:nvSpPr>
          <p:cNvPr id="12" name="Скругленный прямоугольник 11"/>
          <p:cNvSpPr/>
          <p:nvPr/>
        </p:nvSpPr>
        <p:spPr>
          <a:xfrm>
            <a:off x="179512" y="4581128"/>
            <a:ext cx="8856984" cy="100811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i="1" dirty="0">
                <a:solidFill>
                  <a:schemeClr val="tx1"/>
                </a:solidFill>
              </a:rPr>
              <a:t>«Как только возложил на него руки, так тотчас чешуя и отпала от глаз его. Эта (чешуя), говорят некоторые, и была причи­ною слепоты его. И почему (Господь) не ослепил глаз его? То и было более удивительно, что он не видел с открытыми (глазами); в таком же состоянии он находился под законом, пока не было возложено на него имя </a:t>
            </a:r>
            <a:r>
              <a:rPr lang="ru-RU" sz="1500" b="1" i="1" dirty="0" err="1" smtClean="0">
                <a:solidFill>
                  <a:schemeClr val="tx1"/>
                </a:solidFill>
              </a:rPr>
              <a:t>Иисусово</a:t>
            </a:r>
            <a:r>
              <a:rPr lang="ru-RU" sz="1500" b="1" i="1" dirty="0" smtClean="0">
                <a:solidFill>
                  <a:schemeClr val="tx1"/>
                </a:solidFill>
              </a:rPr>
              <a:t>».</a:t>
            </a:r>
            <a:endParaRPr lang="ru-RU" sz="1500" b="1" i="1" dirty="0">
              <a:solidFill>
                <a:schemeClr val="tx1"/>
              </a:solidFill>
            </a:endParaRPr>
          </a:p>
        </p:txBody>
      </p:sp>
    </p:spTree>
    <p:extLst>
      <p:ext uri="{BB962C8B-B14F-4D97-AF65-F5344CB8AC3E}">
        <p14:creationId xmlns:p14="http://schemas.microsoft.com/office/powerpoint/2010/main" val="252161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10" presetClass="exit" presetSubtype="0" fill="hold" grpId="1"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500"/>
                                        <p:tgtEl>
                                          <p:spTgt spid="7"/>
                                        </p:tgtEl>
                                      </p:cBhvr>
                                    </p:animEffect>
                                    <p:set>
                                      <p:cBhvr>
                                        <p:cTn id="63" dur="1" fill="hold">
                                          <p:stCondLst>
                                            <p:cond delay="499"/>
                                          </p:stCondLst>
                                        </p:cTn>
                                        <p:tgtEl>
                                          <p:spTgt spid="7"/>
                                        </p:tgtEl>
                                        <p:attrNameLst>
                                          <p:attrName>style.visibility</p:attrName>
                                        </p:attrNameLst>
                                      </p:cBhvr>
                                      <p:to>
                                        <p:strVal val="hidden"/>
                                      </p:to>
                                    </p:se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8"/>
                                        </p:tgtEl>
                                      </p:cBhvr>
                                    </p:animEffect>
                                    <p:set>
                                      <p:cBhvr>
                                        <p:cTn id="72" dur="1" fill="hold">
                                          <p:stCondLst>
                                            <p:cond delay="499"/>
                                          </p:stCondLst>
                                        </p:cTn>
                                        <p:tgtEl>
                                          <p:spTgt spid="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500"/>
                                        <p:tgtEl>
                                          <p:spTgt spid="1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12"/>
                                        </p:tgtEl>
                                      </p:cBhvr>
                                    </p:animEffect>
                                    <p:set>
                                      <p:cBhvr>
                                        <p:cTn id="92" dur="1" fill="hold">
                                          <p:stCondLst>
                                            <p:cond delay="499"/>
                                          </p:stCondLst>
                                        </p:cTn>
                                        <p:tgtEl>
                                          <p:spTgt spid="1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500"/>
                                        <p:tgtEl>
                                          <p:spTgt spid="3"/>
                                        </p:tgtEl>
                                      </p:cBhvr>
                                    </p:animEffect>
                                    <p:set>
                                      <p:cBhvr>
                                        <p:cTn id="10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1" grpId="0" animBg="1"/>
      <p:bldP spid="11" grpId="1" animBg="1"/>
      <p:bldP spid="10" grpId="0" animBg="1"/>
      <p:bldP spid="10" grpId="1" animBg="1"/>
      <p:bldP spid="8" grpId="0" animBg="1"/>
      <p:bldP spid="8" grpId="1" animBg="1"/>
      <p:bldP spid="7" grpId="0" animBg="1"/>
      <p:bldP spid="7" grpId="1" animBg="1"/>
      <p:bldP spid="9" grpId="0" animBg="1"/>
      <p:bldP spid="9" grpId="1" animBg="1"/>
      <p:bldP spid="6" grpId="0" animBg="1"/>
      <p:bldP spid="6" grpId="1" animBg="1"/>
      <p:bldP spid="2" grpId="0" animBg="1"/>
      <p:bldP spid="2" grpId="1" animBg="1"/>
      <p:bldP spid="3" grpId="0" animBg="1"/>
      <p:bldP spid="3" grpId="1" animBg="1"/>
      <p:bldP spid="12" grpId="0" animBg="1"/>
      <p:bldP spid="12"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ltUpDiag">
          <a:fgClr>
            <a:schemeClr val="tx2">
              <a:lumMod val="40000"/>
              <a:lumOff val="6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884357206"/>
              </p:ext>
            </p:extLst>
          </p:nvPr>
        </p:nvGraphicFramePr>
        <p:xfrm>
          <a:off x="251520" y="764704"/>
          <a:ext cx="8640960" cy="3596640"/>
        </p:xfrm>
        <a:graphic>
          <a:graphicData uri="http://schemas.openxmlformats.org/drawingml/2006/table">
            <a:tbl>
              <a:tblPr firstRow="1" bandRow="1">
                <a:tableStyleId>{5C22544A-7EE6-4342-B048-85BDC9FD1C3A}</a:tableStyleId>
              </a:tblPr>
              <a:tblGrid>
                <a:gridCol w="8640960"/>
              </a:tblGrid>
              <a:tr h="324000">
                <a:tc>
                  <a:txBody>
                    <a:bodyPr/>
                    <a:lstStyle/>
                    <a:p>
                      <a:pPr algn="ctr"/>
                      <a:r>
                        <a:rPr lang="ru-RU" sz="1600" b="1" dirty="0" err="1" smtClean="0">
                          <a:solidFill>
                            <a:schemeClr val="tx1"/>
                          </a:solidFill>
                        </a:rPr>
                        <a:t>Деян</a:t>
                      </a:r>
                      <a:r>
                        <a:rPr lang="ru-RU" sz="1600" b="1" dirty="0" smtClean="0">
                          <a:solidFill>
                            <a:schemeClr val="tx1"/>
                          </a:solidFill>
                        </a:rPr>
                        <a:t>. 9,</a:t>
                      </a:r>
                      <a:r>
                        <a:rPr lang="ru-RU" sz="1600" b="1" baseline="0" dirty="0" smtClean="0">
                          <a:solidFill>
                            <a:schemeClr val="tx1"/>
                          </a:solidFill>
                        </a:rPr>
                        <a:t> 22-30</a:t>
                      </a:r>
                      <a:endParaRPr lang="ru-RU" sz="1600" b="1" dirty="0">
                        <a:solidFill>
                          <a:schemeClr val="tx1"/>
                        </a:solidFill>
                      </a:endParaRPr>
                    </a:p>
                  </a:txBody>
                  <a:tcPr/>
                </a:tc>
              </a:tr>
              <a:tr h="370840">
                <a:tc>
                  <a:txBody>
                    <a:bodyPr/>
                    <a:lstStyle/>
                    <a:p>
                      <a:r>
                        <a:rPr lang="ru-RU" sz="1600" b="1" dirty="0" smtClean="0">
                          <a:solidFill>
                            <a:schemeClr val="tx1"/>
                          </a:solidFill>
                        </a:rPr>
                        <a:t>22. А </a:t>
                      </a:r>
                      <a:r>
                        <a:rPr lang="ru-RU" sz="1600" b="1" dirty="0" err="1" smtClean="0">
                          <a:solidFill>
                            <a:schemeClr val="tx1"/>
                          </a:solidFill>
                        </a:rPr>
                        <a:t>Савл</a:t>
                      </a:r>
                      <a:r>
                        <a:rPr lang="ru-RU" sz="1600" b="1" dirty="0" smtClean="0">
                          <a:solidFill>
                            <a:schemeClr val="tx1"/>
                          </a:solidFill>
                        </a:rPr>
                        <a:t> более и более укреплялся и приводил в замешательство Иудеев, живущих в Дамаске, доказывая, что Сей есть Христос. </a:t>
                      </a:r>
                    </a:p>
                    <a:p>
                      <a:r>
                        <a:rPr lang="ru-RU" sz="1600" b="1" dirty="0" smtClean="0">
                          <a:solidFill>
                            <a:schemeClr val="tx1"/>
                          </a:solidFill>
                        </a:rPr>
                        <a:t>23. Когда же </a:t>
                      </a:r>
                      <a:r>
                        <a:rPr lang="ru-RU" sz="1600" b="1" dirty="0" smtClean="0">
                          <a:solidFill>
                            <a:srgbClr val="7030A0"/>
                          </a:solidFill>
                        </a:rPr>
                        <a:t>прошло довольно времени</a:t>
                      </a:r>
                      <a:r>
                        <a:rPr lang="ru-RU" sz="1600" b="1" dirty="0" smtClean="0">
                          <a:solidFill>
                            <a:schemeClr val="tx1"/>
                          </a:solidFill>
                        </a:rPr>
                        <a:t>, Иудеи согласились убить его. </a:t>
                      </a:r>
                    </a:p>
                    <a:p>
                      <a:r>
                        <a:rPr lang="ru-RU" sz="1600" b="1" dirty="0" smtClean="0">
                          <a:solidFill>
                            <a:schemeClr val="tx1"/>
                          </a:solidFill>
                        </a:rPr>
                        <a:t>24. Но </a:t>
                      </a:r>
                      <a:r>
                        <a:rPr lang="ru-RU" sz="1600" b="1" dirty="0" err="1" smtClean="0">
                          <a:solidFill>
                            <a:schemeClr val="tx1"/>
                          </a:solidFill>
                        </a:rPr>
                        <a:t>Савл</a:t>
                      </a:r>
                      <a:r>
                        <a:rPr lang="ru-RU" sz="1600" b="1" dirty="0" smtClean="0">
                          <a:solidFill>
                            <a:schemeClr val="tx1"/>
                          </a:solidFill>
                        </a:rPr>
                        <a:t> узнал об этом умысле их. А они день и ночь стерегли у ворот, чтобы убить его. </a:t>
                      </a:r>
                    </a:p>
                    <a:p>
                      <a:r>
                        <a:rPr lang="ru-RU" sz="1600" b="1" dirty="0" smtClean="0">
                          <a:solidFill>
                            <a:schemeClr val="tx1"/>
                          </a:solidFill>
                        </a:rPr>
                        <a:t>25. Ученики же ночью, взяв его, спустили по стене в корзине. </a:t>
                      </a:r>
                    </a:p>
                    <a:p>
                      <a:r>
                        <a:rPr lang="ru-RU" sz="1600" b="1" dirty="0" smtClean="0">
                          <a:solidFill>
                            <a:schemeClr val="tx1"/>
                          </a:solidFill>
                        </a:rPr>
                        <a:t>26. </a:t>
                      </a:r>
                      <a:r>
                        <a:rPr lang="ru-RU" sz="1600" b="1" dirty="0" err="1" smtClean="0">
                          <a:solidFill>
                            <a:schemeClr val="tx1"/>
                          </a:solidFill>
                        </a:rPr>
                        <a:t>Савл</a:t>
                      </a:r>
                      <a:r>
                        <a:rPr lang="ru-RU" sz="1600" b="1" dirty="0" smtClean="0">
                          <a:solidFill>
                            <a:schemeClr val="tx1"/>
                          </a:solidFill>
                        </a:rPr>
                        <a:t> прибыл в Иерусалим и старался пристать к ученикам; но все боялись его, не веря, что он ученик. </a:t>
                      </a:r>
                    </a:p>
                    <a:p>
                      <a:r>
                        <a:rPr lang="ru-RU" sz="1600" b="1" dirty="0" smtClean="0">
                          <a:solidFill>
                            <a:schemeClr val="tx1"/>
                          </a:solidFill>
                        </a:rPr>
                        <a:t>27. </a:t>
                      </a:r>
                      <a:r>
                        <a:rPr lang="ru-RU" sz="1600" b="1" dirty="0" err="1" smtClean="0">
                          <a:solidFill>
                            <a:schemeClr val="tx1"/>
                          </a:solidFill>
                        </a:rPr>
                        <a:t>Варнава</a:t>
                      </a:r>
                      <a:r>
                        <a:rPr lang="ru-RU" sz="1600" b="1" dirty="0" smtClean="0">
                          <a:solidFill>
                            <a:schemeClr val="tx1"/>
                          </a:solidFill>
                        </a:rPr>
                        <a:t> же, взяв его, пришел к Апостолам и рассказал им, как на пути он видел Господа, и что говорил ему Господь, и как он в Дамаске смело </a:t>
                      </a:r>
                      <a:r>
                        <a:rPr lang="ru-RU" sz="1600" b="1" dirty="0" err="1" smtClean="0">
                          <a:solidFill>
                            <a:schemeClr val="tx1"/>
                          </a:solidFill>
                        </a:rPr>
                        <a:t>проповедывал</a:t>
                      </a:r>
                      <a:r>
                        <a:rPr lang="ru-RU" sz="1600" b="1" dirty="0" smtClean="0">
                          <a:solidFill>
                            <a:schemeClr val="tx1"/>
                          </a:solidFill>
                        </a:rPr>
                        <a:t> во имя Иисуса. </a:t>
                      </a:r>
                    </a:p>
                    <a:p>
                      <a:r>
                        <a:rPr lang="ru-RU" sz="1600" b="1" dirty="0" smtClean="0">
                          <a:solidFill>
                            <a:schemeClr val="tx1"/>
                          </a:solidFill>
                        </a:rPr>
                        <a:t>28. И пребывал он с ними, входя и исходя, в Иерусалиме, и смело </a:t>
                      </a:r>
                      <a:r>
                        <a:rPr lang="ru-RU" sz="1600" b="1" dirty="0" err="1" smtClean="0">
                          <a:solidFill>
                            <a:schemeClr val="tx1"/>
                          </a:solidFill>
                        </a:rPr>
                        <a:t>проповедывал</a:t>
                      </a:r>
                      <a:r>
                        <a:rPr lang="ru-RU" sz="1600" b="1" dirty="0" smtClean="0">
                          <a:solidFill>
                            <a:schemeClr val="tx1"/>
                          </a:solidFill>
                        </a:rPr>
                        <a:t> во имя Господа Иисуса. </a:t>
                      </a:r>
                    </a:p>
                    <a:p>
                      <a:r>
                        <a:rPr lang="ru-RU" sz="1600" b="1" dirty="0" smtClean="0">
                          <a:solidFill>
                            <a:schemeClr val="tx1"/>
                          </a:solidFill>
                        </a:rPr>
                        <a:t>29. Говорил также и состязался с </a:t>
                      </a:r>
                      <a:r>
                        <a:rPr lang="ru-RU" sz="1600" b="1" dirty="0" err="1" smtClean="0">
                          <a:solidFill>
                            <a:schemeClr val="tx1"/>
                          </a:solidFill>
                        </a:rPr>
                        <a:t>Еллинистами</a:t>
                      </a:r>
                      <a:r>
                        <a:rPr lang="ru-RU" sz="1600" b="1" dirty="0" smtClean="0">
                          <a:solidFill>
                            <a:schemeClr val="tx1"/>
                          </a:solidFill>
                        </a:rPr>
                        <a:t>; а они покушались убить его. </a:t>
                      </a:r>
                    </a:p>
                    <a:p>
                      <a:r>
                        <a:rPr lang="ru-RU" sz="1600" b="1" dirty="0" smtClean="0">
                          <a:solidFill>
                            <a:schemeClr val="tx1"/>
                          </a:solidFill>
                        </a:rPr>
                        <a:t>30. Братия, узнав о сем, отправили его в </a:t>
                      </a:r>
                      <a:r>
                        <a:rPr lang="ru-RU" sz="1600" b="1" dirty="0" err="1" smtClean="0">
                          <a:solidFill>
                            <a:schemeClr val="tx1"/>
                          </a:solidFill>
                        </a:rPr>
                        <a:t>Кесарию</a:t>
                      </a:r>
                      <a:r>
                        <a:rPr lang="ru-RU" sz="1600" b="1" dirty="0" smtClean="0">
                          <a:solidFill>
                            <a:schemeClr val="tx1"/>
                          </a:solidFill>
                        </a:rPr>
                        <a:t> и препроводили в </a:t>
                      </a:r>
                      <a:r>
                        <a:rPr lang="ru-RU" sz="1600" b="1" dirty="0" err="1" smtClean="0">
                          <a:solidFill>
                            <a:schemeClr val="tx1"/>
                          </a:solidFill>
                        </a:rPr>
                        <a:t>Тарс</a:t>
                      </a:r>
                      <a:r>
                        <a:rPr lang="ru-RU" sz="1600" b="1" dirty="0" smtClean="0">
                          <a:solidFill>
                            <a:schemeClr val="tx1"/>
                          </a:solidFill>
                        </a:rPr>
                        <a:t>. </a:t>
                      </a:r>
                      <a:endParaRPr lang="ru-RU" sz="1600" b="1" dirty="0">
                        <a:solidFill>
                          <a:schemeClr val="tx1"/>
                        </a:solidFill>
                      </a:endParaRPr>
                    </a:p>
                  </a:txBody>
                  <a:tcPr/>
                </a:tc>
              </a:tr>
            </a:tbl>
          </a:graphicData>
        </a:graphic>
      </p:graphicFrame>
      <p:sp>
        <p:nvSpPr>
          <p:cNvPr id="2" name="Скругленный прямоугольник 1"/>
          <p:cNvSpPr/>
          <p:nvPr/>
        </p:nvSpPr>
        <p:spPr>
          <a:xfrm>
            <a:off x="323528" y="4653136"/>
            <a:ext cx="8640960" cy="1728192"/>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a:solidFill>
                  <a:schemeClr val="tx1"/>
                </a:solidFill>
              </a:rPr>
              <a:t>Его проповедь о Христе так раздражала иудеев, что они хотели схватить его, но спущенный через окошко в корзине, он отошел сначала в Аравию (</a:t>
            </a:r>
            <a:r>
              <a:rPr lang="ru-RU" sz="1600" b="1" dirty="0" err="1">
                <a:solidFill>
                  <a:schemeClr val="tx1"/>
                </a:solidFill>
              </a:rPr>
              <a:t>Гал</a:t>
            </a:r>
            <a:r>
              <a:rPr lang="ru-RU" sz="1600" b="1" dirty="0" smtClean="0">
                <a:solidFill>
                  <a:schemeClr val="tx1"/>
                </a:solidFill>
              </a:rPr>
              <a:t>. 1,17</a:t>
            </a:r>
            <a:r>
              <a:rPr lang="ru-RU" sz="1600" b="1" dirty="0">
                <a:solidFill>
                  <a:schemeClr val="tx1"/>
                </a:solidFill>
              </a:rPr>
              <a:t>), а потом, возвратившись опять в Дамаск, уже через три года по обращении ко Христу, прибыл в </a:t>
            </a:r>
            <a:r>
              <a:rPr lang="ru-RU" sz="1600" b="1" dirty="0" smtClean="0">
                <a:solidFill>
                  <a:schemeClr val="tx1"/>
                </a:solidFill>
              </a:rPr>
              <a:t>Иерусалим (</a:t>
            </a:r>
            <a:r>
              <a:rPr lang="ru-RU" sz="1600" b="1" dirty="0" err="1" smtClean="0">
                <a:solidFill>
                  <a:schemeClr val="tx1"/>
                </a:solidFill>
              </a:rPr>
              <a:t>Гал</a:t>
            </a:r>
            <a:r>
              <a:rPr lang="ru-RU" sz="1600" b="1" dirty="0" smtClean="0">
                <a:solidFill>
                  <a:schemeClr val="tx1"/>
                </a:solidFill>
              </a:rPr>
              <a:t>. 1, 18), </a:t>
            </a:r>
            <a:r>
              <a:rPr lang="ru-RU" sz="1600" b="1" dirty="0">
                <a:solidFill>
                  <a:schemeClr val="tx1"/>
                </a:solidFill>
              </a:rPr>
              <a:t>где и представлен братии </a:t>
            </a:r>
            <a:r>
              <a:rPr lang="ru-RU" sz="1600" b="1" dirty="0" err="1">
                <a:solidFill>
                  <a:schemeClr val="tx1"/>
                </a:solidFill>
              </a:rPr>
              <a:t>Варнавой</a:t>
            </a:r>
            <a:r>
              <a:rPr lang="ru-RU" sz="1600" b="1" dirty="0">
                <a:solidFill>
                  <a:schemeClr val="tx1"/>
                </a:solidFill>
              </a:rPr>
              <a:t>, который , по предании, вместе с ним учился у </a:t>
            </a:r>
            <a:r>
              <a:rPr lang="ru-RU" sz="1600" b="1" dirty="0" err="1">
                <a:solidFill>
                  <a:schemeClr val="tx1"/>
                </a:solidFill>
              </a:rPr>
              <a:t>Гамалиила</a:t>
            </a:r>
            <a:r>
              <a:rPr lang="ru-RU" sz="1600" b="1" dirty="0" smtClean="0">
                <a:solidFill>
                  <a:schemeClr val="tx1"/>
                </a:solidFill>
              </a:rPr>
              <a:t>. Хотя, как сам ап. говорит, </a:t>
            </a:r>
            <a:r>
              <a:rPr lang="ru-RU" sz="1600" b="1" dirty="0">
                <a:solidFill>
                  <a:schemeClr val="tx1"/>
                </a:solidFill>
              </a:rPr>
              <a:t>кроме Петра и Иакова, брата </a:t>
            </a:r>
            <a:r>
              <a:rPr lang="ru-RU" sz="1600" b="1" dirty="0" smtClean="0">
                <a:solidFill>
                  <a:schemeClr val="tx1"/>
                </a:solidFill>
              </a:rPr>
              <a:t>Господня с </a:t>
            </a:r>
            <a:r>
              <a:rPr lang="ru-RU" sz="1600" b="1" dirty="0">
                <a:solidFill>
                  <a:schemeClr val="tx1"/>
                </a:solidFill>
              </a:rPr>
              <a:t>другими Апостолами он не </a:t>
            </a:r>
            <a:r>
              <a:rPr lang="ru-RU" sz="1600" b="1" dirty="0" smtClean="0">
                <a:solidFill>
                  <a:schemeClr val="tx1"/>
                </a:solidFill>
              </a:rPr>
              <a:t>виделся. Но </a:t>
            </a:r>
            <a:r>
              <a:rPr lang="ru-RU" sz="1600" b="1" dirty="0">
                <a:solidFill>
                  <a:schemeClr val="tx1"/>
                </a:solidFill>
              </a:rPr>
              <a:t>и здесь он мог пробыть только 15 дней, потому что иудеи искали убить его. Узнав об этом, братия </a:t>
            </a:r>
            <a:r>
              <a:rPr lang="ru-RU" sz="1600" b="1" dirty="0" err="1">
                <a:solidFill>
                  <a:schemeClr val="tx1"/>
                </a:solidFill>
              </a:rPr>
              <a:t>перепроводила</a:t>
            </a:r>
            <a:r>
              <a:rPr lang="ru-RU" sz="1600" b="1" dirty="0">
                <a:solidFill>
                  <a:schemeClr val="tx1"/>
                </a:solidFill>
              </a:rPr>
              <a:t> его в </a:t>
            </a:r>
            <a:r>
              <a:rPr lang="ru-RU" sz="1600" b="1" dirty="0" err="1">
                <a:solidFill>
                  <a:schemeClr val="tx1"/>
                </a:solidFill>
              </a:rPr>
              <a:t>Кесарию</a:t>
            </a:r>
            <a:r>
              <a:rPr lang="ru-RU" sz="1600" b="1" dirty="0">
                <a:solidFill>
                  <a:schemeClr val="tx1"/>
                </a:solidFill>
              </a:rPr>
              <a:t>, а оттуда в </a:t>
            </a:r>
            <a:r>
              <a:rPr lang="ru-RU" sz="1600" b="1" dirty="0" err="1" smtClean="0">
                <a:solidFill>
                  <a:schemeClr val="tx1"/>
                </a:solidFill>
              </a:rPr>
              <a:t>Тарс</a:t>
            </a:r>
            <a:r>
              <a:rPr lang="ru-RU" sz="1600" b="1" dirty="0">
                <a:solidFill>
                  <a:schemeClr val="tx1"/>
                </a:solidFill>
              </a:rPr>
              <a:t>,</a:t>
            </a:r>
            <a:r>
              <a:rPr lang="ru-RU" sz="1600" b="1" dirty="0" smtClean="0">
                <a:solidFill>
                  <a:schemeClr val="tx1"/>
                </a:solidFill>
              </a:rPr>
              <a:t> на его </a:t>
            </a:r>
            <a:r>
              <a:rPr lang="ru-RU" sz="1600" b="1" dirty="0">
                <a:solidFill>
                  <a:schemeClr val="tx1"/>
                </a:solidFill>
              </a:rPr>
              <a:t>родину.</a:t>
            </a:r>
          </a:p>
        </p:txBody>
      </p:sp>
    </p:spTree>
    <p:extLst>
      <p:ext uri="{BB962C8B-B14F-4D97-AF65-F5344CB8AC3E}">
        <p14:creationId xmlns:p14="http://schemas.microsoft.com/office/powerpoint/2010/main" val="388995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3451140289"/>
              </p:ext>
            </p:extLst>
          </p:nvPr>
        </p:nvGraphicFramePr>
        <p:xfrm>
          <a:off x="457200" y="1627624"/>
          <a:ext cx="8229600" cy="2377440"/>
        </p:xfrm>
        <a:graphic>
          <a:graphicData uri="http://schemas.openxmlformats.org/drawingml/2006/table">
            <a:tbl>
              <a:tblPr firstRow="1" bandRow="1">
                <a:tableStyleId>{00A15C55-8517-42AA-B614-E9B94910E393}</a:tableStyleId>
              </a:tblPr>
              <a:tblGrid>
                <a:gridCol w="8229600"/>
              </a:tblGrid>
              <a:tr h="288000">
                <a:tc>
                  <a:txBody>
                    <a:bodyPr/>
                    <a:lstStyle/>
                    <a:p>
                      <a:pPr algn="ctr"/>
                      <a:r>
                        <a:rPr lang="ru-RU" sz="1600" b="1" dirty="0" err="1" smtClean="0">
                          <a:solidFill>
                            <a:schemeClr val="tx1"/>
                          </a:solidFill>
                        </a:rPr>
                        <a:t>Деян</a:t>
                      </a:r>
                      <a:r>
                        <a:rPr lang="ru-RU" sz="1600" b="1" dirty="0" smtClean="0">
                          <a:solidFill>
                            <a:schemeClr val="tx1"/>
                          </a:solidFill>
                        </a:rPr>
                        <a:t>. 9, 31-35</a:t>
                      </a:r>
                      <a:endParaRPr lang="ru-RU" sz="1600" b="1" dirty="0">
                        <a:solidFill>
                          <a:schemeClr val="tx1"/>
                        </a:solidFill>
                      </a:endParaRPr>
                    </a:p>
                  </a:txBody>
                  <a:tcPr/>
                </a:tc>
              </a:tr>
              <a:tr h="370840">
                <a:tc>
                  <a:txBody>
                    <a:bodyPr/>
                    <a:lstStyle/>
                    <a:p>
                      <a:r>
                        <a:rPr lang="ru-RU" sz="1600" b="1" dirty="0" smtClean="0">
                          <a:solidFill>
                            <a:schemeClr val="tx1"/>
                          </a:solidFill>
                        </a:rPr>
                        <a:t>31. Церкви же по всей Иудее, Галилее и Самарии были в покое, </a:t>
                      </a:r>
                      <a:r>
                        <a:rPr lang="ru-RU" sz="1600" b="1" dirty="0" err="1" smtClean="0">
                          <a:solidFill>
                            <a:schemeClr val="tx1"/>
                          </a:solidFill>
                        </a:rPr>
                        <a:t>назидаясь</a:t>
                      </a:r>
                      <a:r>
                        <a:rPr lang="ru-RU" sz="1600" b="1" dirty="0" smtClean="0">
                          <a:solidFill>
                            <a:schemeClr val="tx1"/>
                          </a:solidFill>
                        </a:rPr>
                        <a:t> и ходя в страхе Господнем; и, при утешении от </a:t>
                      </a:r>
                      <a:r>
                        <a:rPr lang="ru-RU" sz="1600" b="1" dirty="0" err="1" smtClean="0">
                          <a:solidFill>
                            <a:schemeClr val="tx1"/>
                          </a:solidFill>
                        </a:rPr>
                        <a:t>Святаго</a:t>
                      </a:r>
                      <a:r>
                        <a:rPr lang="ru-RU" sz="1600" b="1" dirty="0" smtClean="0">
                          <a:solidFill>
                            <a:schemeClr val="tx1"/>
                          </a:solidFill>
                        </a:rPr>
                        <a:t> Духа, умножались. </a:t>
                      </a:r>
                    </a:p>
                    <a:p>
                      <a:r>
                        <a:rPr lang="ru-RU" sz="1600" b="1" dirty="0" smtClean="0">
                          <a:solidFill>
                            <a:schemeClr val="tx1"/>
                          </a:solidFill>
                        </a:rPr>
                        <a:t>32. Случилось, что Петр, обходя всех, пришел и к святым, живущим в </a:t>
                      </a:r>
                      <a:r>
                        <a:rPr lang="ru-RU" sz="1600" b="1" dirty="0" err="1" smtClean="0">
                          <a:solidFill>
                            <a:schemeClr val="tx1"/>
                          </a:solidFill>
                        </a:rPr>
                        <a:t>Лидде</a:t>
                      </a:r>
                      <a:r>
                        <a:rPr lang="ru-RU" sz="1600" b="1" dirty="0" smtClean="0">
                          <a:solidFill>
                            <a:schemeClr val="tx1"/>
                          </a:solidFill>
                        </a:rPr>
                        <a:t>. </a:t>
                      </a:r>
                    </a:p>
                    <a:p>
                      <a:r>
                        <a:rPr lang="ru-RU" sz="1600" b="1" dirty="0" smtClean="0">
                          <a:solidFill>
                            <a:schemeClr val="tx1"/>
                          </a:solidFill>
                        </a:rPr>
                        <a:t>33. Там нашел он одного человека, именем Энея, который восемь уже лет лежал в постели в расслаблении. </a:t>
                      </a:r>
                    </a:p>
                    <a:p>
                      <a:r>
                        <a:rPr lang="ru-RU" sz="1600" b="1" dirty="0" smtClean="0">
                          <a:solidFill>
                            <a:schemeClr val="tx1"/>
                          </a:solidFill>
                        </a:rPr>
                        <a:t>34. Петр сказал ему: Эней! </a:t>
                      </a:r>
                      <a:r>
                        <a:rPr lang="ru-RU" sz="1600" b="1" dirty="0" smtClean="0">
                          <a:solidFill>
                            <a:srgbClr val="7030A0"/>
                          </a:solidFill>
                        </a:rPr>
                        <a:t>исцеляет тебя Иисус Христос</a:t>
                      </a:r>
                      <a:r>
                        <a:rPr lang="ru-RU" sz="1600" b="1" dirty="0" smtClean="0">
                          <a:solidFill>
                            <a:schemeClr val="tx1"/>
                          </a:solidFill>
                        </a:rPr>
                        <a:t>; встань с постели твоей. И он тотчас встал. </a:t>
                      </a:r>
                    </a:p>
                    <a:p>
                      <a:r>
                        <a:rPr lang="ru-RU" sz="1600" b="1" dirty="0" smtClean="0">
                          <a:solidFill>
                            <a:schemeClr val="tx1"/>
                          </a:solidFill>
                        </a:rPr>
                        <a:t>35. И </a:t>
                      </a:r>
                      <a:r>
                        <a:rPr lang="ru-RU" sz="1600" b="1" dirty="0" smtClean="0">
                          <a:solidFill>
                            <a:srgbClr val="7030A0"/>
                          </a:solidFill>
                        </a:rPr>
                        <a:t>видели его вс</a:t>
                      </a:r>
                      <a:r>
                        <a:rPr lang="ru-RU" sz="1600" b="1" dirty="0" smtClean="0">
                          <a:solidFill>
                            <a:schemeClr val="tx1"/>
                          </a:solidFill>
                        </a:rPr>
                        <a:t>е, живущие в </a:t>
                      </a:r>
                      <a:r>
                        <a:rPr lang="ru-RU" sz="1600" b="1" dirty="0" err="1" smtClean="0">
                          <a:solidFill>
                            <a:schemeClr val="tx1"/>
                          </a:solidFill>
                        </a:rPr>
                        <a:t>Лидде</a:t>
                      </a:r>
                      <a:r>
                        <a:rPr lang="ru-RU" sz="1600" b="1" dirty="0" smtClean="0">
                          <a:solidFill>
                            <a:schemeClr val="tx1"/>
                          </a:solidFill>
                        </a:rPr>
                        <a:t> и в </a:t>
                      </a:r>
                      <a:r>
                        <a:rPr lang="ru-RU" sz="1600" b="1" dirty="0" err="1" smtClean="0">
                          <a:solidFill>
                            <a:schemeClr val="tx1"/>
                          </a:solidFill>
                        </a:rPr>
                        <a:t>Сароне</a:t>
                      </a:r>
                      <a:r>
                        <a:rPr lang="ru-RU" sz="1600" b="1" dirty="0" smtClean="0">
                          <a:solidFill>
                            <a:schemeClr val="tx1"/>
                          </a:solidFill>
                        </a:rPr>
                        <a:t>, которые </a:t>
                      </a:r>
                      <a:r>
                        <a:rPr lang="ru-RU" sz="1600" b="1" dirty="0" smtClean="0">
                          <a:solidFill>
                            <a:srgbClr val="7030A0"/>
                          </a:solidFill>
                        </a:rPr>
                        <a:t>и обратились к Господу</a:t>
                      </a:r>
                      <a:r>
                        <a:rPr lang="ru-RU" sz="1600" b="1" dirty="0" smtClean="0">
                          <a:solidFill>
                            <a:schemeClr val="tx1"/>
                          </a:solidFill>
                        </a:rPr>
                        <a:t>. </a:t>
                      </a:r>
                      <a:endParaRPr lang="ru-RU" sz="1600" b="1" dirty="0">
                        <a:solidFill>
                          <a:schemeClr val="tx1"/>
                        </a:solidFill>
                      </a:endParaRPr>
                    </a:p>
                  </a:txBody>
                  <a:tcPr/>
                </a:tc>
              </a:tr>
            </a:tbl>
          </a:graphicData>
        </a:graphic>
      </p:graphicFrame>
      <p:pic>
        <p:nvPicPr>
          <p:cNvPr id="2050" name="Picture 2" descr="E:\лекции по Н. З\39\map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237" y="692695"/>
            <a:ext cx="5039359" cy="67503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1547664" y="260648"/>
            <a:ext cx="6048672"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200" b="1" dirty="0">
                <a:solidFill>
                  <a:schemeClr val="tx1"/>
                </a:solidFill>
              </a:rPr>
              <a:t>Апостольское путешествие </a:t>
            </a:r>
            <a:r>
              <a:rPr lang="ru-RU" sz="2200" b="1" dirty="0" smtClean="0">
                <a:solidFill>
                  <a:schemeClr val="tx1"/>
                </a:solidFill>
              </a:rPr>
              <a:t>ап. Петра</a:t>
            </a:r>
            <a:endParaRPr lang="ru-RU" sz="2200" b="1" dirty="0">
              <a:solidFill>
                <a:schemeClr val="tx1"/>
              </a:solidFill>
            </a:endParaRPr>
          </a:p>
        </p:txBody>
      </p:sp>
      <p:sp>
        <p:nvSpPr>
          <p:cNvPr id="7" name="Скругленный прямоугольник 6"/>
          <p:cNvSpPr/>
          <p:nvPr/>
        </p:nvSpPr>
        <p:spPr>
          <a:xfrm>
            <a:off x="2483768" y="908720"/>
            <a:ext cx="4248472" cy="36004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200" b="1" dirty="0" smtClean="0">
                <a:solidFill>
                  <a:schemeClr val="tx1"/>
                </a:solidFill>
              </a:rPr>
              <a:t>Исцеление Энея в </a:t>
            </a:r>
            <a:r>
              <a:rPr lang="ru-RU" sz="2200" b="1" dirty="0" err="1" smtClean="0">
                <a:solidFill>
                  <a:schemeClr val="tx1"/>
                </a:solidFill>
              </a:rPr>
              <a:t>Лидде</a:t>
            </a:r>
            <a:endParaRPr lang="ru-RU" sz="2200" dirty="0"/>
          </a:p>
        </p:txBody>
      </p:sp>
      <p:sp>
        <p:nvSpPr>
          <p:cNvPr id="2" name="Скругленный прямоугольник 1"/>
          <p:cNvSpPr/>
          <p:nvPr/>
        </p:nvSpPr>
        <p:spPr>
          <a:xfrm>
            <a:off x="467544" y="5805264"/>
            <a:ext cx="8208912" cy="720080"/>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a:t>
            </a:r>
            <a:r>
              <a:rPr lang="ru-RU" sz="1600" b="1" i="1" dirty="0">
                <a:solidFill>
                  <a:schemeClr val="tx1"/>
                </a:solidFill>
              </a:rPr>
              <a:t>«Он обходил, как бы некоторый военачальник, ряды, наблюдая, какая часть сомкнута, какая во всем вооружении и какая имеет нужду в его </a:t>
            </a:r>
            <a:r>
              <a:rPr lang="ru-RU" sz="1600" b="1" i="1" dirty="0" smtClean="0">
                <a:solidFill>
                  <a:schemeClr val="tx1"/>
                </a:solidFill>
              </a:rPr>
              <a:t>присутствии».</a:t>
            </a:r>
            <a:endParaRPr lang="ru-RU" sz="1600" b="1" i="1" dirty="0">
              <a:solidFill>
                <a:schemeClr val="tx1"/>
              </a:solidFill>
            </a:endParaRPr>
          </a:p>
        </p:txBody>
      </p:sp>
      <p:sp>
        <p:nvSpPr>
          <p:cNvPr id="3" name="Скругленный прямоугольник 2"/>
          <p:cNvSpPr/>
          <p:nvPr/>
        </p:nvSpPr>
        <p:spPr>
          <a:xfrm>
            <a:off x="467544" y="4293096"/>
            <a:ext cx="8208912" cy="1152128"/>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ru-RU" sz="1600" b="1" dirty="0" err="1" smtClean="0">
                <a:solidFill>
                  <a:schemeClr val="tx1"/>
                </a:solidFill>
              </a:rPr>
              <a:t>Аверкий</a:t>
            </a:r>
            <a:r>
              <a:rPr lang="ru-RU" sz="1600" b="1" dirty="0" smtClean="0">
                <a:solidFill>
                  <a:schemeClr val="tx1"/>
                </a:solidFill>
              </a:rPr>
              <a:t>: </a:t>
            </a:r>
            <a:r>
              <a:rPr lang="ru-RU" sz="1600" b="1" i="1" dirty="0" smtClean="0">
                <a:solidFill>
                  <a:schemeClr val="tx1"/>
                </a:solidFill>
              </a:rPr>
              <a:t>«У апостолов </a:t>
            </a:r>
            <a:r>
              <a:rPr lang="ru-RU" sz="1600" b="1" i="1" dirty="0">
                <a:solidFill>
                  <a:schemeClr val="tx1"/>
                </a:solidFill>
              </a:rPr>
              <a:t>был обычай посещать </a:t>
            </a:r>
            <a:r>
              <a:rPr lang="ru-RU" sz="1600" b="1" i="1" dirty="0" smtClean="0">
                <a:solidFill>
                  <a:schemeClr val="tx1"/>
                </a:solidFill>
              </a:rPr>
              <a:t>верующих для </a:t>
            </a:r>
            <a:r>
              <a:rPr lang="ru-RU" sz="1600" b="1" i="1" dirty="0">
                <a:solidFill>
                  <a:schemeClr val="tx1"/>
                </a:solidFill>
              </a:rPr>
              <a:t>того, чтобы утверждать их в </a:t>
            </a:r>
            <a:r>
              <a:rPr lang="ru-RU" sz="1600" b="1" i="1" dirty="0" smtClean="0">
                <a:solidFill>
                  <a:schemeClr val="tx1"/>
                </a:solidFill>
              </a:rPr>
              <a:t>вере, разрешать </a:t>
            </a:r>
            <a:r>
              <a:rPr lang="ru-RU" sz="1600" b="1" i="1" dirty="0">
                <a:solidFill>
                  <a:schemeClr val="tx1"/>
                </a:solidFill>
              </a:rPr>
              <a:t>возникающие у них </a:t>
            </a:r>
            <a:r>
              <a:rPr lang="ru-RU" sz="1600" b="1" i="1" dirty="0" smtClean="0">
                <a:solidFill>
                  <a:schemeClr val="tx1"/>
                </a:solidFill>
              </a:rPr>
              <a:t>вопросы. «</a:t>
            </a:r>
            <a:r>
              <a:rPr lang="ru-RU" sz="1600" b="1" i="1" dirty="0">
                <a:solidFill>
                  <a:schemeClr val="tx1"/>
                </a:solidFill>
              </a:rPr>
              <a:t>С</a:t>
            </a:r>
            <a:r>
              <a:rPr lang="ru-RU" sz="1600" b="1" i="1" dirty="0" smtClean="0">
                <a:solidFill>
                  <a:schemeClr val="tx1"/>
                </a:solidFill>
              </a:rPr>
              <a:t>вятыми</a:t>
            </a:r>
            <a:r>
              <a:rPr lang="ru-RU" sz="1600" b="1" i="1" dirty="0">
                <a:solidFill>
                  <a:schemeClr val="tx1"/>
                </a:solidFill>
              </a:rPr>
              <a:t>» называются христиане, как освященные благодатью Божьею. </a:t>
            </a:r>
            <a:r>
              <a:rPr lang="ru-RU" sz="1600" b="1" i="1" dirty="0" err="1" smtClean="0">
                <a:solidFill>
                  <a:schemeClr val="tx1"/>
                </a:solidFill>
              </a:rPr>
              <a:t>Лидда</a:t>
            </a:r>
            <a:r>
              <a:rPr lang="ru-RU" sz="1600" b="1" i="1" dirty="0" smtClean="0">
                <a:solidFill>
                  <a:schemeClr val="tx1"/>
                </a:solidFill>
              </a:rPr>
              <a:t>— </a:t>
            </a:r>
            <a:r>
              <a:rPr lang="ru-RU" sz="1600" b="1" i="1" dirty="0">
                <a:solidFill>
                  <a:schemeClr val="tx1"/>
                </a:solidFill>
              </a:rPr>
              <a:t>это небольшой городок, вблизи Средиземного моря, недалеко от </a:t>
            </a:r>
            <a:r>
              <a:rPr lang="ru-RU" sz="1600" b="1" i="1" dirty="0" err="1">
                <a:solidFill>
                  <a:schemeClr val="tx1"/>
                </a:solidFill>
              </a:rPr>
              <a:t>Иоппии</a:t>
            </a:r>
            <a:r>
              <a:rPr lang="ru-RU" sz="1600" b="1" i="1" dirty="0">
                <a:solidFill>
                  <a:schemeClr val="tx1"/>
                </a:solidFill>
              </a:rPr>
              <a:t>, к северо-западу от </a:t>
            </a:r>
            <a:r>
              <a:rPr lang="ru-RU" sz="1600" b="1" i="1" dirty="0" smtClean="0">
                <a:solidFill>
                  <a:schemeClr val="tx1"/>
                </a:solidFill>
              </a:rPr>
              <a:t>Иерусалима».</a:t>
            </a:r>
            <a:endParaRPr lang="ru-RU" sz="1600" b="1" i="1" dirty="0">
              <a:solidFill>
                <a:schemeClr val="tx1"/>
              </a:solidFill>
            </a:endParaRPr>
          </a:p>
        </p:txBody>
      </p:sp>
      <p:sp>
        <p:nvSpPr>
          <p:cNvPr id="6" name="Скругленный прямоугольник 5"/>
          <p:cNvSpPr/>
          <p:nvPr/>
        </p:nvSpPr>
        <p:spPr>
          <a:xfrm>
            <a:off x="467544" y="4221088"/>
            <a:ext cx="8208912" cy="1584176"/>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Блж</a:t>
            </a:r>
            <a:r>
              <a:rPr lang="ru-RU" sz="1600" b="1" dirty="0" smtClean="0">
                <a:solidFill>
                  <a:schemeClr val="tx1"/>
                </a:solidFill>
              </a:rPr>
              <a:t>. </a:t>
            </a:r>
            <a:r>
              <a:rPr lang="ru-RU" sz="1600" b="1" dirty="0" err="1" smtClean="0">
                <a:solidFill>
                  <a:schemeClr val="tx1"/>
                </a:solidFill>
              </a:rPr>
              <a:t>Феофилакт</a:t>
            </a:r>
            <a:r>
              <a:rPr lang="ru-RU" sz="1600" b="1" dirty="0">
                <a:solidFill>
                  <a:schemeClr val="tx1"/>
                </a:solidFill>
              </a:rPr>
              <a:t>: </a:t>
            </a:r>
            <a:r>
              <a:rPr lang="ru-RU" sz="1600" b="1" i="1" dirty="0">
                <a:solidFill>
                  <a:schemeClr val="tx1"/>
                </a:solidFill>
              </a:rPr>
              <a:t>«Почему </a:t>
            </a:r>
            <a:r>
              <a:rPr lang="ru-RU" sz="1600" b="1" i="1" dirty="0" smtClean="0">
                <a:solidFill>
                  <a:schemeClr val="tx1"/>
                </a:solidFill>
              </a:rPr>
              <a:t>Петр </a:t>
            </a:r>
            <a:r>
              <a:rPr lang="ru-RU" sz="1600" b="1" i="1" dirty="0">
                <a:solidFill>
                  <a:schemeClr val="tx1"/>
                </a:solidFill>
              </a:rPr>
              <a:t>не ожидал (обнаружения) веры этого мужа и не спросил, желает ли он быть исцелен? Это чудо было совершено конечно в особенности в назидание многих. Потому что (Лука) говорит: и </a:t>
            </a:r>
            <a:r>
              <a:rPr lang="ru-RU" sz="1600" b="1" i="1" dirty="0" err="1">
                <a:solidFill>
                  <a:schemeClr val="tx1"/>
                </a:solidFill>
              </a:rPr>
              <a:t>видеша</a:t>
            </a:r>
            <a:r>
              <a:rPr lang="ru-RU" sz="1600" b="1" i="1" dirty="0">
                <a:solidFill>
                  <a:schemeClr val="tx1"/>
                </a:solidFill>
              </a:rPr>
              <a:t> его </a:t>
            </a:r>
            <a:r>
              <a:rPr lang="ru-RU" sz="1600" b="1" i="1" dirty="0" err="1">
                <a:solidFill>
                  <a:schemeClr val="tx1"/>
                </a:solidFill>
              </a:rPr>
              <a:t>вси</a:t>
            </a:r>
            <a:r>
              <a:rPr lang="ru-RU" sz="1600" b="1" i="1" dirty="0">
                <a:solidFill>
                  <a:schemeClr val="tx1"/>
                </a:solidFill>
              </a:rPr>
              <a:t> </a:t>
            </a:r>
            <a:r>
              <a:rPr lang="ru-RU" sz="1600" b="1" i="1" dirty="0" err="1">
                <a:solidFill>
                  <a:schemeClr val="tx1"/>
                </a:solidFill>
              </a:rPr>
              <a:t>живущии</a:t>
            </a:r>
            <a:r>
              <a:rPr lang="ru-RU" sz="1600" b="1" i="1" dirty="0">
                <a:solidFill>
                  <a:schemeClr val="tx1"/>
                </a:solidFill>
              </a:rPr>
              <a:t> в </a:t>
            </a:r>
            <a:r>
              <a:rPr lang="ru-RU" sz="1600" b="1" i="1" dirty="0" err="1">
                <a:solidFill>
                  <a:schemeClr val="tx1"/>
                </a:solidFill>
              </a:rPr>
              <a:t>Лидде</a:t>
            </a:r>
            <a:r>
              <a:rPr lang="ru-RU" sz="1600" b="1" i="1" dirty="0">
                <a:solidFill>
                  <a:schemeClr val="tx1"/>
                </a:solidFill>
              </a:rPr>
              <a:t> и во </a:t>
            </a:r>
            <a:r>
              <a:rPr lang="ru-RU" sz="1600" b="1" i="1" dirty="0" err="1">
                <a:solidFill>
                  <a:schemeClr val="tx1"/>
                </a:solidFill>
              </a:rPr>
              <a:t>Ассароне</a:t>
            </a:r>
            <a:r>
              <a:rPr lang="ru-RU" sz="1600" b="1" i="1" dirty="0">
                <a:solidFill>
                  <a:schemeClr val="tx1"/>
                </a:solidFill>
              </a:rPr>
              <a:t>, иже </a:t>
            </a:r>
            <a:r>
              <a:rPr lang="ru-RU" sz="1600" b="1" i="1" dirty="0" err="1">
                <a:solidFill>
                  <a:schemeClr val="tx1"/>
                </a:solidFill>
              </a:rPr>
              <a:t>обратишася</a:t>
            </a:r>
            <a:r>
              <a:rPr lang="ru-RU" sz="1600" b="1" i="1" dirty="0">
                <a:solidFill>
                  <a:schemeClr val="tx1"/>
                </a:solidFill>
              </a:rPr>
              <a:t> ко Господу. А с другой стороны, чудеса здесь не обнаруживали еще своей силы. А потому здесь и неуместно было бы требовать веры в них».</a:t>
            </a:r>
          </a:p>
        </p:txBody>
      </p:sp>
    </p:spTree>
    <p:extLst>
      <p:ext uri="{BB962C8B-B14F-4D97-AF65-F5344CB8AC3E}">
        <p14:creationId xmlns:p14="http://schemas.microsoft.com/office/powerpoint/2010/main" val="181810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050"/>
                                        </p:tgtEl>
                                        <p:attrNameLst>
                                          <p:attrName>style.visibility</p:attrName>
                                        </p:attrNameLst>
                                      </p:cBhvr>
                                      <p:to>
                                        <p:strVal val="visible"/>
                                      </p:to>
                                    </p:set>
                                    <p:animEffect transition="in" filter="wipe(down)">
                                      <p:cBhvr>
                                        <p:cTn id="37" dur="500"/>
                                        <p:tgtEl>
                                          <p:spTgt spid="205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050"/>
                                        </p:tgtEl>
                                      </p:cBhvr>
                                    </p:animEffect>
                                    <p:set>
                                      <p:cBhvr>
                                        <p:cTn id="42" dur="1" fill="hold">
                                          <p:stCondLst>
                                            <p:cond delay="499"/>
                                          </p:stCondLst>
                                        </p:cTn>
                                        <p:tgtEl>
                                          <p:spTgt spid="205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2" grpId="0" animBg="1"/>
      <p:bldP spid="2" grpId="1" animBg="1"/>
      <p:bldP spid="3" grpId="0" animBg="1"/>
      <p:bldP spid="3"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4256093467"/>
              </p:ext>
            </p:extLst>
          </p:nvPr>
        </p:nvGraphicFramePr>
        <p:xfrm>
          <a:off x="457200" y="1340768"/>
          <a:ext cx="8229600" cy="3840480"/>
        </p:xfrm>
        <a:graphic>
          <a:graphicData uri="http://schemas.openxmlformats.org/drawingml/2006/table">
            <a:tbl>
              <a:tblPr firstRow="1" bandRow="1">
                <a:tableStyleId>{00A15C55-8517-42AA-B614-E9B94910E393}</a:tableStyleId>
              </a:tblPr>
              <a:tblGrid>
                <a:gridCol w="8229600"/>
              </a:tblGrid>
              <a:tr h="324000">
                <a:tc>
                  <a:txBody>
                    <a:bodyPr/>
                    <a:lstStyle/>
                    <a:p>
                      <a:pPr algn="ctr"/>
                      <a:r>
                        <a:rPr lang="ru-RU" sz="1600" b="1" dirty="0" err="1" smtClean="0">
                          <a:solidFill>
                            <a:schemeClr val="tx1"/>
                          </a:solidFill>
                        </a:rPr>
                        <a:t>Деян</a:t>
                      </a:r>
                      <a:r>
                        <a:rPr lang="ru-RU" sz="1600" b="1" dirty="0" smtClean="0">
                          <a:solidFill>
                            <a:schemeClr val="tx1"/>
                          </a:solidFill>
                        </a:rPr>
                        <a:t>. 9, 36-43</a:t>
                      </a:r>
                      <a:endParaRPr lang="ru-RU" sz="1600" b="1" dirty="0">
                        <a:solidFill>
                          <a:schemeClr val="tx1"/>
                        </a:solidFill>
                      </a:endParaRPr>
                    </a:p>
                  </a:txBody>
                  <a:tcPr/>
                </a:tc>
              </a:tr>
              <a:tr h="370840">
                <a:tc>
                  <a:txBody>
                    <a:bodyPr/>
                    <a:lstStyle/>
                    <a:p>
                      <a:r>
                        <a:rPr lang="ru-RU" sz="1600" b="1" dirty="0" smtClean="0">
                          <a:solidFill>
                            <a:schemeClr val="tx1"/>
                          </a:solidFill>
                        </a:rPr>
                        <a:t>36. В </a:t>
                      </a:r>
                      <a:r>
                        <a:rPr lang="ru-RU" sz="1600" b="1" dirty="0" err="1" smtClean="0">
                          <a:solidFill>
                            <a:schemeClr val="tx1"/>
                          </a:solidFill>
                        </a:rPr>
                        <a:t>Иоппии</a:t>
                      </a:r>
                      <a:r>
                        <a:rPr lang="ru-RU" sz="1600" b="1" dirty="0" smtClean="0">
                          <a:solidFill>
                            <a:schemeClr val="tx1"/>
                          </a:solidFill>
                        </a:rPr>
                        <a:t> находилась одна ученица, именем </a:t>
                      </a:r>
                      <a:r>
                        <a:rPr lang="ru-RU" sz="1600" b="1" dirty="0" err="1" smtClean="0">
                          <a:solidFill>
                            <a:schemeClr val="tx1"/>
                          </a:solidFill>
                        </a:rPr>
                        <a:t>Тавифа</a:t>
                      </a:r>
                      <a:r>
                        <a:rPr lang="ru-RU" sz="1600" b="1" dirty="0" smtClean="0">
                          <a:solidFill>
                            <a:schemeClr val="tx1"/>
                          </a:solidFill>
                        </a:rPr>
                        <a:t>, что значит: «серна»; она была исполнена добрых дел и творила много милостынь. </a:t>
                      </a:r>
                    </a:p>
                    <a:p>
                      <a:r>
                        <a:rPr lang="ru-RU" sz="1600" b="1" dirty="0" smtClean="0">
                          <a:solidFill>
                            <a:schemeClr val="tx1"/>
                          </a:solidFill>
                        </a:rPr>
                        <a:t>37. Случилось в те дни, что она занемогла и умерла. Ее омыли и положили в горнице. </a:t>
                      </a:r>
                    </a:p>
                    <a:p>
                      <a:r>
                        <a:rPr lang="ru-RU" sz="1600" b="1" dirty="0" smtClean="0">
                          <a:solidFill>
                            <a:schemeClr val="tx1"/>
                          </a:solidFill>
                        </a:rPr>
                        <a:t>38. А как </a:t>
                      </a:r>
                      <a:r>
                        <a:rPr lang="ru-RU" sz="1600" b="1" dirty="0" err="1" smtClean="0">
                          <a:solidFill>
                            <a:schemeClr val="tx1"/>
                          </a:solidFill>
                        </a:rPr>
                        <a:t>Лидда</a:t>
                      </a:r>
                      <a:r>
                        <a:rPr lang="ru-RU" sz="1600" b="1" dirty="0" smtClean="0">
                          <a:solidFill>
                            <a:schemeClr val="tx1"/>
                          </a:solidFill>
                        </a:rPr>
                        <a:t> была близ </a:t>
                      </a:r>
                      <a:r>
                        <a:rPr lang="ru-RU" sz="1600" b="1" dirty="0" err="1" smtClean="0">
                          <a:solidFill>
                            <a:schemeClr val="tx1"/>
                          </a:solidFill>
                        </a:rPr>
                        <a:t>Иоппии</a:t>
                      </a:r>
                      <a:r>
                        <a:rPr lang="ru-RU" sz="1600" b="1" dirty="0" smtClean="0">
                          <a:solidFill>
                            <a:schemeClr val="tx1"/>
                          </a:solidFill>
                        </a:rPr>
                        <a:t>, то ученики, услышав, что Петр находится там, послали к нему двух человек просить, чтобы он не замедлил </a:t>
                      </a:r>
                      <a:r>
                        <a:rPr lang="ru-RU" sz="1600" b="1" dirty="0" err="1" smtClean="0">
                          <a:solidFill>
                            <a:schemeClr val="tx1"/>
                          </a:solidFill>
                        </a:rPr>
                        <a:t>придти</a:t>
                      </a:r>
                      <a:r>
                        <a:rPr lang="ru-RU" sz="1600" b="1" dirty="0" smtClean="0">
                          <a:solidFill>
                            <a:schemeClr val="tx1"/>
                          </a:solidFill>
                        </a:rPr>
                        <a:t> к ним. </a:t>
                      </a:r>
                    </a:p>
                    <a:p>
                      <a:r>
                        <a:rPr lang="ru-RU" sz="1600" b="1" dirty="0" smtClean="0">
                          <a:solidFill>
                            <a:schemeClr val="tx1"/>
                          </a:solidFill>
                        </a:rPr>
                        <a:t>39. Петр, встав, пошел с ними; и когда он прибыл, ввели его в горницу, и все вдовицы со слезами предстали перед ним, показывая рубашки и платья, какие делала Серна, живя с ними. </a:t>
                      </a:r>
                    </a:p>
                    <a:p>
                      <a:r>
                        <a:rPr lang="ru-RU" sz="1600" b="1" dirty="0" smtClean="0">
                          <a:solidFill>
                            <a:schemeClr val="tx1"/>
                          </a:solidFill>
                        </a:rPr>
                        <a:t>40. Петр выслал всех вон и, преклонив колени, помолился, и, обратившись к телу, сказал: </a:t>
                      </a:r>
                      <a:r>
                        <a:rPr lang="ru-RU" sz="1600" b="1" dirty="0" err="1" smtClean="0">
                          <a:solidFill>
                            <a:schemeClr val="tx1"/>
                          </a:solidFill>
                        </a:rPr>
                        <a:t>Тавифа</a:t>
                      </a:r>
                      <a:r>
                        <a:rPr lang="ru-RU" sz="1600" b="1" dirty="0" smtClean="0">
                          <a:solidFill>
                            <a:schemeClr val="tx1"/>
                          </a:solidFill>
                        </a:rPr>
                        <a:t>! встань. И она открыла глаза свои и, увидев Петра, села. </a:t>
                      </a:r>
                    </a:p>
                    <a:p>
                      <a:r>
                        <a:rPr lang="ru-RU" sz="1600" b="1" dirty="0" smtClean="0">
                          <a:solidFill>
                            <a:schemeClr val="tx1"/>
                          </a:solidFill>
                        </a:rPr>
                        <a:t>41. Он, подав ей руку, поднял ее, и, призвав святых и вдовиц, поставил ее перед ними живою. </a:t>
                      </a:r>
                    </a:p>
                    <a:p>
                      <a:r>
                        <a:rPr lang="ru-RU" sz="1600" b="1" dirty="0" smtClean="0">
                          <a:solidFill>
                            <a:schemeClr val="tx1"/>
                          </a:solidFill>
                        </a:rPr>
                        <a:t>42. Это сделалось известным по всей </a:t>
                      </a:r>
                      <a:r>
                        <a:rPr lang="ru-RU" sz="1600" b="1" dirty="0" err="1" smtClean="0">
                          <a:solidFill>
                            <a:schemeClr val="tx1"/>
                          </a:solidFill>
                        </a:rPr>
                        <a:t>Иоппии</a:t>
                      </a:r>
                      <a:r>
                        <a:rPr lang="ru-RU" sz="1600" b="1" dirty="0" smtClean="0">
                          <a:solidFill>
                            <a:schemeClr val="tx1"/>
                          </a:solidFill>
                        </a:rPr>
                        <a:t>, и многие уверовали в Господа. </a:t>
                      </a:r>
                    </a:p>
                    <a:p>
                      <a:r>
                        <a:rPr lang="ru-RU" sz="1600" b="1" dirty="0" smtClean="0">
                          <a:solidFill>
                            <a:schemeClr val="tx1"/>
                          </a:solidFill>
                        </a:rPr>
                        <a:t>43. И довольно дней пробыл он в </a:t>
                      </a:r>
                      <a:r>
                        <a:rPr lang="ru-RU" sz="1600" b="1" dirty="0" err="1" smtClean="0">
                          <a:solidFill>
                            <a:schemeClr val="tx1"/>
                          </a:solidFill>
                        </a:rPr>
                        <a:t>Иоппии</a:t>
                      </a:r>
                      <a:r>
                        <a:rPr lang="ru-RU" sz="1600" b="1" dirty="0" smtClean="0">
                          <a:solidFill>
                            <a:schemeClr val="tx1"/>
                          </a:solidFill>
                        </a:rPr>
                        <a:t> у некоторого Симона кожевника. </a:t>
                      </a:r>
                      <a:endParaRPr lang="ru-RU" sz="1600" b="1" dirty="0">
                        <a:solidFill>
                          <a:schemeClr val="tx1"/>
                        </a:solidFill>
                      </a:endParaRPr>
                    </a:p>
                  </a:txBody>
                  <a:tcPr/>
                </a:tc>
              </a:tr>
            </a:tbl>
          </a:graphicData>
        </a:graphic>
      </p:graphicFrame>
      <p:sp>
        <p:nvSpPr>
          <p:cNvPr id="2" name="Скругленный прямоугольник 1"/>
          <p:cNvSpPr/>
          <p:nvPr/>
        </p:nvSpPr>
        <p:spPr>
          <a:xfrm>
            <a:off x="467544" y="2276872"/>
            <a:ext cx="8208912" cy="864096"/>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rPr>
              <a:t>Лопухин: </a:t>
            </a:r>
            <a:r>
              <a:rPr lang="ru-RU" sz="1600" b="1" i="1" dirty="0" smtClean="0">
                <a:solidFill>
                  <a:schemeClr val="tx1"/>
                </a:solidFill>
              </a:rPr>
              <a:t>«</a:t>
            </a:r>
            <a:r>
              <a:rPr lang="ru-RU" sz="1600" b="1" i="1" dirty="0">
                <a:solidFill>
                  <a:schemeClr val="tx1"/>
                </a:solidFill>
              </a:rPr>
              <a:t>«Ученица», т. е. христианка. Была ли она девица, или вдовица, или замужняя, из рассказа не видно. Возможно, что это была вдовица, судя по благотворениям преимущественно </a:t>
            </a:r>
            <a:r>
              <a:rPr lang="ru-RU" sz="1600" b="1" i="1" dirty="0" smtClean="0">
                <a:solidFill>
                  <a:schemeClr val="tx1"/>
                </a:solidFill>
              </a:rPr>
              <a:t>вдовицам».</a:t>
            </a:r>
            <a:endParaRPr lang="ru-RU" sz="1600" b="1" i="1" dirty="0">
              <a:solidFill>
                <a:schemeClr val="tx1"/>
              </a:solidFill>
            </a:endParaRPr>
          </a:p>
        </p:txBody>
      </p:sp>
      <p:sp>
        <p:nvSpPr>
          <p:cNvPr id="5" name="Скругленный прямоугольник 4"/>
          <p:cNvSpPr/>
          <p:nvPr/>
        </p:nvSpPr>
        <p:spPr>
          <a:xfrm>
            <a:off x="2483768" y="332656"/>
            <a:ext cx="4176464"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ru-RU" sz="2200" b="1" dirty="0">
                <a:solidFill>
                  <a:schemeClr val="tx1"/>
                </a:solidFill>
              </a:rPr>
              <a:t>Воскрешение </a:t>
            </a:r>
            <a:r>
              <a:rPr lang="ru-RU" sz="2200" b="1" dirty="0" err="1" smtClean="0">
                <a:solidFill>
                  <a:schemeClr val="tx1"/>
                </a:solidFill>
              </a:rPr>
              <a:t>Тавифы</a:t>
            </a:r>
            <a:r>
              <a:rPr lang="ru-RU" sz="2200" b="1" dirty="0" smtClean="0">
                <a:solidFill>
                  <a:schemeClr val="tx1"/>
                </a:solidFill>
              </a:rPr>
              <a:t> в </a:t>
            </a:r>
            <a:r>
              <a:rPr lang="ru-RU" sz="2200" b="1" dirty="0" err="1" smtClean="0">
                <a:solidFill>
                  <a:schemeClr val="tx1"/>
                </a:solidFill>
              </a:rPr>
              <a:t>Иоппии</a:t>
            </a:r>
            <a:endParaRPr lang="ru-RU" sz="2200" b="1" dirty="0">
              <a:solidFill>
                <a:schemeClr val="tx1"/>
              </a:solidFill>
            </a:endParaRPr>
          </a:p>
        </p:txBody>
      </p:sp>
      <p:sp>
        <p:nvSpPr>
          <p:cNvPr id="3" name="Скругленный прямоугольник 2"/>
          <p:cNvSpPr/>
          <p:nvPr/>
        </p:nvSpPr>
        <p:spPr>
          <a:xfrm>
            <a:off x="467544" y="2996952"/>
            <a:ext cx="8208912" cy="864096"/>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Свт</a:t>
            </a:r>
            <a:r>
              <a:rPr lang="ru-RU" sz="1600" b="1" dirty="0" smtClean="0">
                <a:solidFill>
                  <a:schemeClr val="tx1"/>
                </a:solidFill>
              </a:rPr>
              <a:t>. </a:t>
            </a:r>
            <a:r>
              <a:rPr lang="ru-RU" sz="1600" b="1" dirty="0">
                <a:solidFill>
                  <a:schemeClr val="tx1"/>
                </a:solidFill>
              </a:rPr>
              <a:t>Иоанн Златоуст: </a:t>
            </a:r>
            <a:r>
              <a:rPr lang="ru-RU" sz="1600" b="1" i="1" dirty="0">
                <a:solidFill>
                  <a:schemeClr val="tx1"/>
                </a:solidFill>
              </a:rPr>
              <a:t>«Почему они ждали, пока она умрет? По­чему не утруждали Петра и прежде этого? По любомудрию они считали недостойным утруждать учеников ради таких дел и отвлекать от проповеди».</a:t>
            </a:r>
          </a:p>
        </p:txBody>
      </p:sp>
      <p:sp>
        <p:nvSpPr>
          <p:cNvPr id="6" name="Скругленный прямоугольник 5"/>
          <p:cNvSpPr/>
          <p:nvPr/>
        </p:nvSpPr>
        <p:spPr>
          <a:xfrm>
            <a:off x="467544" y="4941168"/>
            <a:ext cx="8208912" cy="1512168"/>
          </a:xfrm>
          <a:prstGeom prst="round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chemeClr val="tx1"/>
                </a:solidFill>
              </a:rPr>
              <a:t>Барсов: </a:t>
            </a:r>
            <a:r>
              <a:rPr lang="ru-RU" sz="1600" b="1" i="1" dirty="0" smtClean="0">
                <a:solidFill>
                  <a:schemeClr val="tx1"/>
                </a:solidFill>
              </a:rPr>
              <a:t>«Апостолы</a:t>
            </a:r>
            <a:r>
              <a:rPr lang="ru-RU" sz="1600" b="1" i="1" dirty="0">
                <a:solidFill>
                  <a:schemeClr val="tx1"/>
                </a:solidFill>
              </a:rPr>
              <a:t>, подобно небесному Учителю своему, пользовались полученным от Него даром чудотворения только в важных случаях и для важных целей</a:t>
            </a:r>
            <a:r>
              <a:rPr lang="ru-RU" sz="1600" b="1" i="1" dirty="0" smtClean="0">
                <a:solidFill>
                  <a:schemeClr val="tx1"/>
                </a:solidFill>
              </a:rPr>
              <a:t>... </a:t>
            </a:r>
            <a:r>
              <a:rPr lang="ru-RU" sz="1600" b="1" i="1" dirty="0">
                <a:solidFill>
                  <a:schemeClr val="tx1"/>
                </a:solidFill>
              </a:rPr>
              <a:t>чудеса, производимые рукою апостолов, будучи частными благотворениями, были вместе такими явлениями Духа и силы (1 Кор. 2:4), посредством коих дивные строители Церкви Христовой в своих слушателях или укрепляли, или возбуждали веру в Сына Божия, истинного Творца чудес и Спасителя рода </a:t>
            </a:r>
            <a:r>
              <a:rPr lang="ru-RU" sz="1600" b="1" i="1" dirty="0" smtClean="0">
                <a:solidFill>
                  <a:schemeClr val="tx1"/>
                </a:solidFill>
              </a:rPr>
              <a:t>человеческого».</a:t>
            </a:r>
            <a:endParaRPr lang="ru-RU" sz="1600" b="1" i="1" dirty="0">
              <a:solidFill>
                <a:schemeClr val="tx1"/>
              </a:solidFill>
            </a:endParaRPr>
          </a:p>
        </p:txBody>
      </p:sp>
    </p:spTree>
    <p:extLst>
      <p:ext uri="{BB962C8B-B14F-4D97-AF65-F5344CB8AC3E}">
        <p14:creationId xmlns:p14="http://schemas.microsoft.com/office/powerpoint/2010/main" val="51764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3" grpId="0" animBg="1"/>
      <p:bldP spid="3" grpId="1" animBg="1"/>
      <p:bldP spid="6" grpId="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ltUpDiag">
          <a:fgClr>
            <a:schemeClr val="accent3">
              <a:lumMod val="60000"/>
              <a:lumOff val="40000"/>
            </a:schemeClr>
          </a:fgClr>
          <a:bgClr>
            <a:schemeClr val="bg1"/>
          </a:bgClr>
        </a:pattFill>
        <a:effectLst/>
      </p:bgPr>
    </p:bg>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4128645324"/>
              </p:ext>
            </p:extLst>
          </p:nvPr>
        </p:nvGraphicFramePr>
        <p:xfrm>
          <a:off x="323528" y="1052736"/>
          <a:ext cx="8496944" cy="3729600"/>
        </p:xfrm>
        <a:graphic>
          <a:graphicData uri="http://schemas.openxmlformats.org/drawingml/2006/table">
            <a:tbl>
              <a:tblPr firstRow="1" bandRow="1">
                <a:tableStyleId>{F5AB1C69-6EDB-4FF4-983F-18BD219EF322}</a:tableStyleId>
              </a:tblPr>
              <a:tblGrid>
                <a:gridCol w="8496944"/>
              </a:tblGrid>
              <a:tr h="252000">
                <a:tc>
                  <a:txBody>
                    <a:bodyPr/>
                    <a:lstStyle/>
                    <a:p>
                      <a:pPr algn="ctr"/>
                      <a:r>
                        <a:rPr lang="ru-RU" sz="1600" b="1" dirty="0" err="1" smtClean="0">
                          <a:solidFill>
                            <a:schemeClr val="tx1"/>
                          </a:solidFill>
                        </a:rPr>
                        <a:t>Деян</a:t>
                      </a:r>
                      <a:r>
                        <a:rPr lang="ru-RU" sz="1600" b="1" dirty="0" smtClean="0">
                          <a:solidFill>
                            <a:schemeClr val="tx1"/>
                          </a:solidFill>
                        </a:rPr>
                        <a:t>. 10, 1-8</a:t>
                      </a:r>
                      <a:endParaRPr lang="ru-RU" sz="1600" b="1" dirty="0">
                        <a:solidFill>
                          <a:schemeClr val="tx1"/>
                        </a:solidFill>
                      </a:endParaRPr>
                    </a:p>
                  </a:txBody>
                  <a:tcPr marL="18000" marR="18000" marT="18000" marB="18000"/>
                </a:tc>
              </a:tr>
              <a:tr h="370840">
                <a:tc>
                  <a:txBody>
                    <a:bodyPr/>
                    <a:lstStyle/>
                    <a:p>
                      <a:r>
                        <a:rPr lang="ru-RU" sz="1600" b="1" dirty="0" smtClean="0">
                          <a:solidFill>
                            <a:schemeClr val="tx1"/>
                          </a:solidFill>
                        </a:rPr>
                        <a:t>1. В </a:t>
                      </a:r>
                      <a:r>
                        <a:rPr lang="ru-RU" sz="1600" b="1" dirty="0" err="1" smtClean="0">
                          <a:solidFill>
                            <a:schemeClr val="tx1"/>
                          </a:solidFill>
                        </a:rPr>
                        <a:t>Кесарии</a:t>
                      </a:r>
                      <a:r>
                        <a:rPr lang="ru-RU" sz="1600" b="1" dirty="0" smtClean="0">
                          <a:solidFill>
                            <a:schemeClr val="tx1"/>
                          </a:solidFill>
                        </a:rPr>
                        <a:t> был некоторый муж, именем </a:t>
                      </a:r>
                      <a:r>
                        <a:rPr lang="ru-RU" sz="1600" b="1" dirty="0" err="1" smtClean="0">
                          <a:solidFill>
                            <a:schemeClr val="tx1"/>
                          </a:solidFill>
                        </a:rPr>
                        <a:t>Корнилий</a:t>
                      </a:r>
                      <a:r>
                        <a:rPr lang="ru-RU" sz="1600" b="1" dirty="0" smtClean="0">
                          <a:solidFill>
                            <a:schemeClr val="tx1"/>
                          </a:solidFill>
                        </a:rPr>
                        <a:t>, сотник из полка, называемого Италийским, </a:t>
                      </a:r>
                    </a:p>
                    <a:p>
                      <a:r>
                        <a:rPr lang="ru-RU" sz="1600" b="1" dirty="0" smtClean="0">
                          <a:solidFill>
                            <a:schemeClr val="tx1"/>
                          </a:solidFill>
                        </a:rPr>
                        <a:t>2. благочестивый и боящийся Бога со всем домом своим, творивший много милостыни народу и всегда молившийся Богу. </a:t>
                      </a:r>
                    </a:p>
                    <a:p>
                      <a:r>
                        <a:rPr lang="ru-RU" sz="1600" b="1" dirty="0" smtClean="0">
                          <a:solidFill>
                            <a:schemeClr val="tx1"/>
                          </a:solidFill>
                        </a:rPr>
                        <a:t>3. Он в видении ясно видел около девятого часа дня Ангела Божия, который вошел к нему и сказал ему: </a:t>
                      </a:r>
                      <a:r>
                        <a:rPr lang="ru-RU" sz="1600" b="1" dirty="0" err="1" smtClean="0">
                          <a:solidFill>
                            <a:schemeClr val="tx1"/>
                          </a:solidFill>
                        </a:rPr>
                        <a:t>Корнилий</a:t>
                      </a:r>
                      <a:r>
                        <a:rPr lang="ru-RU" sz="1600" b="1" dirty="0" smtClean="0">
                          <a:solidFill>
                            <a:schemeClr val="tx1"/>
                          </a:solidFill>
                        </a:rPr>
                        <a:t>! </a:t>
                      </a:r>
                    </a:p>
                    <a:p>
                      <a:r>
                        <a:rPr lang="ru-RU" sz="1600" b="1" dirty="0" smtClean="0">
                          <a:solidFill>
                            <a:schemeClr val="tx1"/>
                          </a:solidFill>
                        </a:rPr>
                        <a:t>4. Он же, взглянув на него и испугавшись, сказал: что, Господи? Ангел отвечал ему: молитвы твои и милостыни твои пришли на память пред Богом. </a:t>
                      </a:r>
                    </a:p>
                    <a:p>
                      <a:r>
                        <a:rPr lang="ru-RU" sz="1600" b="1" dirty="0" smtClean="0">
                          <a:solidFill>
                            <a:schemeClr val="tx1"/>
                          </a:solidFill>
                        </a:rPr>
                        <a:t>5. Итак пошли людей в </a:t>
                      </a:r>
                      <a:r>
                        <a:rPr lang="ru-RU" sz="1600" b="1" dirty="0" err="1" smtClean="0">
                          <a:solidFill>
                            <a:schemeClr val="tx1"/>
                          </a:solidFill>
                        </a:rPr>
                        <a:t>Иоппию</a:t>
                      </a:r>
                      <a:r>
                        <a:rPr lang="ru-RU" sz="1600" b="1" dirty="0" smtClean="0">
                          <a:solidFill>
                            <a:schemeClr val="tx1"/>
                          </a:solidFill>
                        </a:rPr>
                        <a:t> и призови Симона, называемого Петром. </a:t>
                      </a:r>
                    </a:p>
                    <a:p>
                      <a:r>
                        <a:rPr lang="ru-RU" sz="1600" b="1" dirty="0" smtClean="0">
                          <a:solidFill>
                            <a:schemeClr val="tx1"/>
                          </a:solidFill>
                        </a:rPr>
                        <a:t>6. Он гостит у некоего Симона кожевника, которого дом находится при море; он скажет тебе слова, которыми спасешься ты и весь дом твой. </a:t>
                      </a:r>
                    </a:p>
                    <a:p>
                      <a:r>
                        <a:rPr lang="ru-RU" sz="1600" b="1" dirty="0" smtClean="0">
                          <a:solidFill>
                            <a:schemeClr val="tx1"/>
                          </a:solidFill>
                        </a:rPr>
                        <a:t>7. Когда Ангел, говоривший с </a:t>
                      </a:r>
                      <a:r>
                        <a:rPr lang="ru-RU" sz="1600" b="1" dirty="0" err="1" smtClean="0">
                          <a:solidFill>
                            <a:schemeClr val="tx1"/>
                          </a:solidFill>
                        </a:rPr>
                        <a:t>Корнилием</a:t>
                      </a:r>
                      <a:r>
                        <a:rPr lang="ru-RU" sz="1600" b="1" dirty="0" smtClean="0">
                          <a:solidFill>
                            <a:schemeClr val="tx1"/>
                          </a:solidFill>
                        </a:rPr>
                        <a:t>, отошел, то он, призвав двоих из своих слуг и благочестивого воина из находившихся при нем </a:t>
                      </a:r>
                    </a:p>
                    <a:p>
                      <a:r>
                        <a:rPr lang="ru-RU" sz="1600" b="1" dirty="0" smtClean="0">
                          <a:solidFill>
                            <a:schemeClr val="tx1"/>
                          </a:solidFill>
                        </a:rPr>
                        <a:t>8. и, рассказав им все, послал их в </a:t>
                      </a:r>
                      <a:r>
                        <a:rPr lang="ru-RU" sz="1600" b="1" dirty="0" err="1" smtClean="0">
                          <a:solidFill>
                            <a:schemeClr val="tx1"/>
                          </a:solidFill>
                        </a:rPr>
                        <a:t>Иоппию</a:t>
                      </a:r>
                      <a:r>
                        <a:rPr lang="ru-RU" sz="1600" b="1" dirty="0" smtClean="0">
                          <a:solidFill>
                            <a:schemeClr val="tx1"/>
                          </a:solidFill>
                        </a:rPr>
                        <a:t>. </a:t>
                      </a:r>
                    </a:p>
                  </a:txBody>
                  <a:tcPr marL="18000" marR="18000" marT="18000" marB="18000"/>
                </a:tc>
              </a:tr>
            </a:tbl>
          </a:graphicData>
        </a:graphic>
      </p:graphicFrame>
      <p:sp>
        <p:nvSpPr>
          <p:cNvPr id="4" name="Скругленный прямоугольник 3"/>
          <p:cNvSpPr/>
          <p:nvPr/>
        </p:nvSpPr>
        <p:spPr>
          <a:xfrm>
            <a:off x="1691680" y="260648"/>
            <a:ext cx="6048672"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b="1" dirty="0">
                <a:solidFill>
                  <a:schemeClr val="tx1"/>
                </a:solidFill>
              </a:rPr>
              <a:t>Обращение ко Христу </a:t>
            </a:r>
            <a:r>
              <a:rPr lang="ru-RU" sz="2400" b="1" dirty="0" err="1">
                <a:solidFill>
                  <a:schemeClr val="tx1"/>
                </a:solidFill>
              </a:rPr>
              <a:t>Корнилия</a:t>
            </a:r>
            <a:r>
              <a:rPr lang="ru-RU" sz="2400" b="1" dirty="0">
                <a:solidFill>
                  <a:schemeClr val="tx1"/>
                </a:solidFill>
              </a:rPr>
              <a:t> сотника</a:t>
            </a:r>
          </a:p>
        </p:txBody>
      </p:sp>
      <p:sp>
        <p:nvSpPr>
          <p:cNvPr id="2" name="Скругленный прямоугольник 1"/>
          <p:cNvSpPr/>
          <p:nvPr/>
        </p:nvSpPr>
        <p:spPr>
          <a:xfrm>
            <a:off x="323528" y="4509120"/>
            <a:ext cx="8640960" cy="1944216"/>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chemeClr val="tx1"/>
                </a:solidFill>
              </a:rPr>
              <a:t>До сих пор церковь Христова распространялась только между иудеями и прозелитами. </a:t>
            </a:r>
            <a:r>
              <a:rPr lang="ru-RU" sz="1500" b="1" dirty="0" smtClean="0">
                <a:solidFill>
                  <a:schemeClr val="tx1"/>
                </a:solidFill>
              </a:rPr>
              <a:t>Но апостолам </a:t>
            </a:r>
            <a:r>
              <a:rPr lang="ru-RU" sz="1500" b="1" dirty="0">
                <a:solidFill>
                  <a:schemeClr val="tx1"/>
                </a:solidFill>
              </a:rPr>
              <a:t>надлежало свидетельствовать о Христе во всех концах Вселенной. Считая только евреев способными к принятию проповеди о Мессии и допуская возможность распространения этой  проповеди только путем  предварительного обращения язычников к иудейству, апостолы до сих пор непосредственно не обращались со своей проповедью к язычникам. Они крестили самарян, прозелитов, евнуха, потому, что,  то были </a:t>
            </a:r>
            <a:r>
              <a:rPr lang="ru-RU" sz="1500" b="1" dirty="0" err="1">
                <a:solidFill>
                  <a:schemeClr val="tx1"/>
                </a:solidFill>
              </a:rPr>
              <a:t>иудействующие</a:t>
            </a:r>
            <a:r>
              <a:rPr lang="ru-RU" sz="1500" b="1" dirty="0">
                <a:solidFill>
                  <a:schemeClr val="tx1"/>
                </a:solidFill>
              </a:rPr>
              <a:t>, державшиеся закона Моисеева и </a:t>
            </a:r>
            <a:r>
              <a:rPr lang="ru-RU" sz="1500" b="1" dirty="0" smtClean="0">
                <a:solidFill>
                  <a:schemeClr val="tx1"/>
                </a:solidFill>
              </a:rPr>
              <a:t>обрезания; </a:t>
            </a:r>
            <a:r>
              <a:rPr lang="ru-RU" sz="1500" b="1" dirty="0">
                <a:solidFill>
                  <a:schemeClr val="tx1"/>
                </a:solidFill>
              </a:rPr>
              <a:t>то были прямые потомки избранного народа. Наступило время, когда учение Христово должно было сделаться достоянием и мира языческого. </a:t>
            </a:r>
          </a:p>
        </p:txBody>
      </p:sp>
      <p:sp>
        <p:nvSpPr>
          <p:cNvPr id="3" name="Скругленный прямоугольник 2"/>
          <p:cNvSpPr/>
          <p:nvPr/>
        </p:nvSpPr>
        <p:spPr>
          <a:xfrm>
            <a:off x="323528" y="2348880"/>
            <a:ext cx="8496944" cy="1296144"/>
          </a:xfrm>
          <a:prstGeom prst="roundRect">
            <a:avLst/>
          </a:pr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err="1" smtClean="0">
                <a:solidFill>
                  <a:schemeClr val="tx1"/>
                </a:solidFill>
              </a:rPr>
              <a:t>Аверкий</a:t>
            </a:r>
            <a:r>
              <a:rPr lang="ru-RU" sz="1600" b="1" dirty="0" smtClean="0">
                <a:solidFill>
                  <a:schemeClr val="tx1"/>
                </a:solidFill>
              </a:rPr>
              <a:t>: </a:t>
            </a:r>
            <a:r>
              <a:rPr lang="ru-RU" sz="1600" b="1" i="1" dirty="0" smtClean="0">
                <a:solidFill>
                  <a:schemeClr val="tx1"/>
                </a:solidFill>
              </a:rPr>
              <a:t>«</a:t>
            </a:r>
            <a:r>
              <a:rPr lang="ru-RU" sz="1600" b="1" i="1" dirty="0" err="1">
                <a:solidFill>
                  <a:schemeClr val="tx1"/>
                </a:solidFill>
              </a:rPr>
              <a:t>Кесария</a:t>
            </a:r>
            <a:r>
              <a:rPr lang="ru-RU" sz="1600" b="1" i="1" dirty="0">
                <a:solidFill>
                  <a:schemeClr val="tx1"/>
                </a:solidFill>
              </a:rPr>
              <a:t> Палестинская, или Стратонова, — город, бывший резиденцией римского прокуратора, в котором находился поэтому гарнизон из коренных </a:t>
            </a:r>
            <a:r>
              <a:rPr lang="ru-RU" sz="1600" b="1" i="1" dirty="0" smtClean="0">
                <a:solidFill>
                  <a:schemeClr val="tx1"/>
                </a:solidFill>
              </a:rPr>
              <a:t>римлян и носивший название Италийского. </a:t>
            </a:r>
            <a:r>
              <a:rPr lang="ru-RU" sz="1600" b="1" i="1" dirty="0">
                <a:solidFill>
                  <a:schemeClr val="tx1"/>
                </a:solidFill>
              </a:rPr>
              <a:t>Из дальнейшего повествования видно, что </a:t>
            </a:r>
            <a:r>
              <a:rPr lang="ru-RU" sz="1600" b="1" i="1" dirty="0" err="1" smtClean="0">
                <a:solidFill>
                  <a:schemeClr val="tx1"/>
                </a:solidFill>
              </a:rPr>
              <a:t>Корнилий</a:t>
            </a:r>
            <a:r>
              <a:rPr lang="ru-RU" sz="1600" b="1" i="1" dirty="0" smtClean="0">
                <a:solidFill>
                  <a:schemeClr val="tx1"/>
                </a:solidFill>
              </a:rPr>
              <a:t> был </a:t>
            </a:r>
            <a:r>
              <a:rPr lang="ru-RU" sz="1600" b="1" i="1" dirty="0">
                <a:solidFill>
                  <a:schemeClr val="tx1"/>
                </a:solidFill>
              </a:rPr>
              <a:t>он даже не прозелитом, а обыкновенным язычником, отличавшимся только доброй религиозно-нравственной </a:t>
            </a:r>
            <a:r>
              <a:rPr lang="ru-RU" sz="1600" b="1" i="1" dirty="0" smtClean="0">
                <a:solidFill>
                  <a:schemeClr val="tx1"/>
                </a:solidFill>
              </a:rPr>
              <a:t>настроенностью».</a:t>
            </a:r>
            <a:endParaRPr lang="ru-RU" sz="1600" b="1" i="1" dirty="0">
              <a:solidFill>
                <a:schemeClr val="tx1"/>
              </a:solidFill>
            </a:endParaRPr>
          </a:p>
        </p:txBody>
      </p:sp>
    </p:spTree>
    <p:extLst>
      <p:ext uri="{BB962C8B-B14F-4D97-AF65-F5344CB8AC3E}">
        <p14:creationId xmlns:p14="http://schemas.microsoft.com/office/powerpoint/2010/main" val="179093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2" grpId="1" animBg="1"/>
      <p:bldP spid="3" grpId="0" animBg="1"/>
      <p:bldP spid="3" grpId="1"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8178</Words>
  <Application>Microsoft Office PowerPoint</Application>
  <PresentationFormat>Экран (4:3)</PresentationFormat>
  <Paragraphs>283</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Распространение Церкви Христовой за пределами Палестины. Лекция 39. Проповедь диакона Филиппа в Самарии. Проповедь апостолов Петра и Иоанна в Самарии. Крещение евнуха диаконом Филиппом.  Обращение Савла. Апостольское путешествие ап. Петра: Обращение Корнилия сотника. Посольство Варнавы и Савла в Антиохию. Гонение Ирода Агриппы на Церковь Христову.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Николай Казинов</dc:creator>
  <cp:lastModifiedBy>Преподаватель</cp:lastModifiedBy>
  <cp:revision>112</cp:revision>
  <dcterms:created xsi:type="dcterms:W3CDTF">2015-04-18T20:09:58Z</dcterms:created>
  <dcterms:modified xsi:type="dcterms:W3CDTF">2015-04-30T17:34:19Z</dcterms:modified>
</cp:coreProperties>
</file>