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5" r:id="rId3"/>
    <p:sldId id="278" r:id="rId4"/>
    <p:sldId id="258" r:id="rId5"/>
    <p:sldId id="262" r:id="rId6"/>
    <p:sldId id="259" r:id="rId7"/>
    <p:sldId id="260" r:id="rId8"/>
    <p:sldId id="276" r:id="rId9"/>
    <p:sldId id="265" r:id="rId10"/>
    <p:sldId id="266" r:id="rId11"/>
    <p:sldId id="267" r:id="rId12"/>
    <p:sldId id="273" r:id="rId13"/>
    <p:sldId id="274" r:id="rId14"/>
    <p:sldId id="269" r:id="rId15"/>
    <p:sldId id="268" r:id="rId16"/>
    <p:sldId id="277" r:id="rId17"/>
    <p:sldId id="26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B66EB-B75C-4463-A6AC-D634019FCCF7}" type="datetimeFigureOut">
              <a:rPr lang="ru-RU" smtClean="0"/>
              <a:t>05.11.2014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1F9CF-AE15-43E7-BD22-36538E9ACCE0}" type="slidenum">
              <a:rPr lang="ru-RU" smtClean="0"/>
              <a:t>‹#›</a:t>
            </a:fld>
            <a:endParaRPr lang="ru-RU"/>
          </a:p>
        </p:txBody>
      </p:sp>
    </p:spTree>
    <p:extLst>
      <p:ext uri="{BB962C8B-B14F-4D97-AF65-F5344CB8AC3E}">
        <p14:creationId xmlns:p14="http://schemas.microsoft.com/office/powerpoint/2010/main" val="80017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18A1F9CF-AE15-43E7-BD22-36538E9ACCE0}" type="slidenum">
              <a:rPr lang="ru-RU" smtClean="0"/>
              <a:t>6</a:t>
            </a:fld>
            <a:endParaRPr lang="ru-RU"/>
          </a:p>
        </p:txBody>
      </p:sp>
    </p:spTree>
    <p:extLst>
      <p:ext uri="{BB962C8B-B14F-4D97-AF65-F5344CB8AC3E}">
        <p14:creationId xmlns:p14="http://schemas.microsoft.com/office/powerpoint/2010/main" val="398207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2D9D0D-E072-40D3-A1AE-EE78EFC897EB}" type="slidenum">
              <a:rPr lang="ru-RU" smtClean="0"/>
              <a:t>17</a:t>
            </a:fld>
            <a:endParaRPr lang="ru-RU"/>
          </a:p>
        </p:txBody>
      </p:sp>
    </p:spTree>
    <p:extLst>
      <p:ext uri="{BB962C8B-B14F-4D97-AF65-F5344CB8AC3E}">
        <p14:creationId xmlns:p14="http://schemas.microsoft.com/office/powerpoint/2010/main" val="333425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a:pattFill prst="dkDnDiag">
            <a:fgClr>
              <a:schemeClr val="bg2">
                <a:lumMod val="75000"/>
              </a:schemeClr>
            </a:fgClr>
            <a:bgClr>
              <a:schemeClr val="bg1"/>
            </a:bgClr>
          </a:pattFill>
        </p:spPr>
        <p:txBody>
          <a:bodyPr lIns="360000" rIns="360000">
            <a:normAutofit/>
          </a:bodyPr>
          <a:lstStyle/>
          <a:p>
            <a:r>
              <a:rPr lang="ru-RU" sz="3600" b="1" dirty="0" smtClean="0"/>
              <a:t>Лекция 26. </a:t>
            </a:r>
            <a:r>
              <a:rPr lang="ru-RU" sz="3600" b="1" dirty="0"/>
              <a:t>Пребывание Иисуса Христа в </a:t>
            </a:r>
            <a:r>
              <a:rPr lang="ru-RU" sz="3600" b="1" dirty="0" smtClean="0"/>
              <a:t>Иерусалиме. </a:t>
            </a:r>
            <a:r>
              <a:rPr lang="ru-RU" sz="3600" b="1" dirty="0"/>
              <a:t>Призыв к покаянию. Исцеление скорченной женщины в синагоге в </a:t>
            </a:r>
            <a:r>
              <a:rPr lang="ru-RU" sz="3600" b="1" dirty="0" smtClean="0"/>
              <a:t>субботу. </a:t>
            </a:r>
            <a:r>
              <a:rPr lang="ru-RU" sz="3600" b="1" dirty="0"/>
              <a:t>Суд над </a:t>
            </a:r>
            <a:r>
              <a:rPr lang="ru-RU" sz="3600" b="1" dirty="0" smtClean="0"/>
              <a:t>фарисеями. </a:t>
            </a:r>
            <a:r>
              <a:rPr lang="ru-RU" sz="3600" b="1" dirty="0"/>
              <a:t>Притчи-обличения </a:t>
            </a:r>
            <a:r>
              <a:rPr lang="ru-RU" sz="3600" b="1" dirty="0" smtClean="0"/>
              <a:t>фарисеев. </a:t>
            </a:r>
            <a:endParaRPr lang="ru-RU" sz="3600" b="1" dirty="0"/>
          </a:p>
        </p:txBody>
      </p:sp>
    </p:spTree>
    <p:extLst>
      <p:ext uri="{BB962C8B-B14F-4D97-AF65-F5344CB8AC3E}">
        <p14:creationId xmlns:p14="http://schemas.microsoft.com/office/powerpoint/2010/main" val="1239464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246333785"/>
              </p:ext>
            </p:extLst>
          </p:nvPr>
        </p:nvGraphicFramePr>
        <p:xfrm>
          <a:off x="107504" y="92536"/>
          <a:ext cx="8928992" cy="6720840"/>
        </p:xfrm>
        <a:graphic>
          <a:graphicData uri="http://schemas.openxmlformats.org/drawingml/2006/table">
            <a:tbl>
              <a:tblPr firstRow="1" bandRow="1">
                <a:tableStyleId>{00A15C55-8517-42AA-B614-E9B94910E393}</a:tableStyleId>
              </a:tblPr>
              <a:tblGrid>
                <a:gridCol w="8928992"/>
              </a:tblGrid>
              <a:tr h="288000">
                <a:tc>
                  <a:txBody>
                    <a:bodyPr/>
                    <a:lstStyle/>
                    <a:p>
                      <a:pPr algn="ctr"/>
                      <a:r>
                        <a:rPr lang="ru-RU" sz="1500" b="1" dirty="0" smtClean="0">
                          <a:solidFill>
                            <a:schemeClr val="tx1"/>
                          </a:solidFill>
                        </a:rPr>
                        <a:t>Ин. 10, 22-42 </a:t>
                      </a:r>
                      <a:endParaRPr lang="ru-RU" sz="1500" b="1" dirty="0">
                        <a:solidFill>
                          <a:schemeClr val="tx1"/>
                        </a:solidFill>
                      </a:endParaRPr>
                    </a:p>
                  </a:txBody>
                  <a:tcPr/>
                </a:tc>
              </a:tr>
              <a:tr h="370840">
                <a:tc>
                  <a:txBody>
                    <a:bodyPr/>
                    <a:lstStyle/>
                    <a:p>
                      <a:r>
                        <a:rPr lang="ru-RU" sz="1500" b="1" dirty="0" smtClean="0">
                          <a:solidFill>
                            <a:schemeClr val="tx1"/>
                          </a:solidFill>
                        </a:rPr>
                        <a:t>22. Настал же тогда в Иерусалиме праздник обновления, и была зима. </a:t>
                      </a:r>
                    </a:p>
                    <a:p>
                      <a:r>
                        <a:rPr lang="ru-RU" sz="1500" b="1" dirty="0" smtClean="0">
                          <a:solidFill>
                            <a:schemeClr val="tx1"/>
                          </a:solidFill>
                        </a:rPr>
                        <a:t>23. И ходил Иисус в храме, в притворе Соломоновом. </a:t>
                      </a:r>
                    </a:p>
                    <a:p>
                      <a:r>
                        <a:rPr lang="ru-RU" sz="1500" b="1" dirty="0" smtClean="0">
                          <a:solidFill>
                            <a:schemeClr val="tx1"/>
                          </a:solidFill>
                        </a:rPr>
                        <a:t>24. Тут Иудеи обступили Его и говорили Ему: долго ли Тебе держать нас в недоумении? если Ты Христос, скажи нам прямо. </a:t>
                      </a:r>
                    </a:p>
                    <a:p>
                      <a:r>
                        <a:rPr lang="ru-RU" sz="1500" b="1" dirty="0" smtClean="0">
                          <a:solidFill>
                            <a:schemeClr val="tx1"/>
                          </a:solidFill>
                        </a:rPr>
                        <a:t>25. Иисус отвечал им: Я сказал вам, и не верите; дела, которые творю Я во имя Отца Моего, они свидетельствуют о Мне. </a:t>
                      </a:r>
                    </a:p>
                    <a:p>
                      <a:r>
                        <a:rPr lang="ru-RU" sz="1500" b="1" dirty="0" smtClean="0">
                          <a:solidFill>
                            <a:schemeClr val="tx1"/>
                          </a:solidFill>
                        </a:rPr>
                        <a:t>26. Но вы не верите, ибо вы не из овец Моих, как Я сказал вам. </a:t>
                      </a:r>
                    </a:p>
                    <a:p>
                      <a:r>
                        <a:rPr lang="ru-RU" sz="1500" b="1" dirty="0" smtClean="0">
                          <a:solidFill>
                            <a:schemeClr val="tx1"/>
                          </a:solidFill>
                        </a:rPr>
                        <a:t>27. Овцы Мои слушаются голоса Моего, и Я знаю их; и они идут за Мною. </a:t>
                      </a:r>
                    </a:p>
                    <a:p>
                      <a:r>
                        <a:rPr lang="ru-RU" sz="1500" b="1" dirty="0" smtClean="0">
                          <a:solidFill>
                            <a:schemeClr val="tx1"/>
                          </a:solidFill>
                        </a:rPr>
                        <a:t>28. И Я даю им жизнь вечную, и не погибнут вовек; и никто не похитит их из руки Моей. </a:t>
                      </a:r>
                    </a:p>
                    <a:p>
                      <a:r>
                        <a:rPr lang="ru-RU" sz="1500" b="1" dirty="0" smtClean="0">
                          <a:solidFill>
                            <a:schemeClr val="tx1"/>
                          </a:solidFill>
                        </a:rPr>
                        <a:t>29. Отец Мой, Который дал Мне их, больше всех; и никто не может похитить их из руки Отца Моего. </a:t>
                      </a:r>
                    </a:p>
                    <a:p>
                      <a:r>
                        <a:rPr lang="ru-RU" sz="1500" b="1" dirty="0" smtClean="0">
                          <a:solidFill>
                            <a:schemeClr val="tx1"/>
                          </a:solidFill>
                        </a:rPr>
                        <a:t>30. Я и Отец — одно. </a:t>
                      </a:r>
                    </a:p>
                    <a:p>
                      <a:r>
                        <a:rPr lang="ru-RU" sz="1500" b="1" dirty="0" smtClean="0">
                          <a:solidFill>
                            <a:schemeClr val="tx1"/>
                          </a:solidFill>
                        </a:rPr>
                        <a:t>31. Тут опять Иудеи схватили каменья, чтобы побить Его. </a:t>
                      </a:r>
                    </a:p>
                    <a:p>
                      <a:r>
                        <a:rPr lang="ru-RU" sz="1500" b="1" dirty="0" smtClean="0">
                          <a:solidFill>
                            <a:schemeClr val="tx1"/>
                          </a:solidFill>
                        </a:rPr>
                        <a:t>32. Иисус отвечал им: много добрых дел показал Я вам от Отца Моего; за которое из них хотите побить Меня камнями? </a:t>
                      </a:r>
                    </a:p>
                    <a:p>
                      <a:r>
                        <a:rPr lang="ru-RU" sz="1500" b="1" dirty="0" smtClean="0">
                          <a:solidFill>
                            <a:schemeClr val="tx1"/>
                          </a:solidFill>
                        </a:rPr>
                        <a:t>33. Иудеи сказали Ему в ответ: не за доброе дело хотим побить Тебя камнями, но за богохульство и за то, что Ты, будучи человек, делаешь Себя Богом. </a:t>
                      </a:r>
                    </a:p>
                    <a:p>
                      <a:r>
                        <a:rPr lang="ru-RU" sz="1500" b="1" dirty="0" smtClean="0">
                          <a:solidFill>
                            <a:schemeClr val="tx1"/>
                          </a:solidFill>
                        </a:rPr>
                        <a:t>34. Иисус отвечал им: не написано ли в законе вашем: Я сказал: вы боги? </a:t>
                      </a:r>
                    </a:p>
                    <a:p>
                      <a:r>
                        <a:rPr lang="ru-RU" sz="1500" b="1" dirty="0" smtClean="0">
                          <a:solidFill>
                            <a:schemeClr val="tx1"/>
                          </a:solidFill>
                        </a:rPr>
                        <a:t>35. Если Он назвал богами тех, к которым было слово Божие, и не может нарушиться Писание, — </a:t>
                      </a:r>
                    </a:p>
                    <a:p>
                      <a:r>
                        <a:rPr lang="ru-RU" sz="1500" b="1" dirty="0" smtClean="0">
                          <a:solidFill>
                            <a:schemeClr val="tx1"/>
                          </a:solidFill>
                        </a:rPr>
                        <a:t>36. Тому ли, Которого Отец освятил и послал в мир, вы говорите: богохульствуешь, потому что Я сказал: Я Сын Божий? </a:t>
                      </a:r>
                    </a:p>
                    <a:p>
                      <a:r>
                        <a:rPr lang="ru-RU" sz="1500" b="1" dirty="0" smtClean="0">
                          <a:solidFill>
                            <a:schemeClr val="tx1"/>
                          </a:solidFill>
                        </a:rPr>
                        <a:t>37. Если Я не творю дел Отца Моего, не верьте Мне; </a:t>
                      </a:r>
                    </a:p>
                    <a:p>
                      <a:r>
                        <a:rPr lang="ru-RU" sz="1500" b="1" dirty="0" smtClean="0">
                          <a:solidFill>
                            <a:schemeClr val="tx1"/>
                          </a:solidFill>
                        </a:rPr>
                        <a:t>38. а если творю, то, когда не верите Мне, верьте делам Моим, чтобы узнать и поверить, что Отец во Мне и Я в Нем. </a:t>
                      </a:r>
                    </a:p>
                    <a:p>
                      <a:r>
                        <a:rPr lang="ru-RU" sz="1500" b="1" dirty="0" smtClean="0">
                          <a:solidFill>
                            <a:schemeClr val="tx1"/>
                          </a:solidFill>
                        </a:rPr>
                        <a:t>39. Тогда опять искали схватить Его; но Он уклонился от рук их, </a:t>
                      </a:r>
                    </a:p>
                    <a:p>
                      <a:r>
                        <a:rPr lang="ru-RU" sz="1500" b="1" dirty="0" smtClean="0">
                          <a:solidFill>
                            <a:schemeClr val="tx1"/>
                          </a:solidFill>
                        </a:rPr>
                        <a:t>40. и пошел опять за Иордан, на то место, где прежде крестил Иоанн, и остался там. </a:t>
                      </a:r>
                    </a:p>
                    <a:p>
                      <a:r>
                        <a:rPr lang="ru-RU" sz="1500" b="1" dirty="0" smtClean="0">
                          <a:solidFill>
                            <a:schemeClr val="tx1"/>
                          </a:solidFill>
                        </a:rPr>
                        <a:t>41. Многие пришли к Нему и говорили, что Иоанн не сотворил никакого чуда, но все, что сказал Иоанн о Нем, было истинно. </a:t>
                      </a:r>
                    </a:p>
                    <a:p>
                      <a:r>
                        <a:rPr lang="ru-RU" sz="1500" b="1" dirty="0" smtClean="0">
                          <a:solidFill>
                            <a:schemeClr val="tx1"/>
                          </a:solidFill>
                        </a:rPr>
                        <a:t>42. И многие там уверовали в Него.</a:t>
                      </a:r>
                      <a:endParaRPr lang="ru-RU" sz="1500" b="1" dirty="0">
                        <a:solidFill>
                          <a:schemeClr val="tx1"/>
                        </a:solidFill>
                      </a:endParaRPr>
                    </a:p>
                  </a:txBody>
                  <a:tcPr marL="0" marR="0" marT="0" marB="0"/>
                </a:tc>
              </a:tr>
            </a:tbl>
          </a:graphicData>
        </a:graphic>
      </p:graphicFrame>
      <p:sp>
        <p:nvSpPr>
          <p:cNvPr id="4" name="Скругленный прямоугольник 3"/>
          <p:cNvSpPr/>
          <p:nvPr/>
        </p:nvSpPr>
        <p:spPr>
          <a:xfrm>
            <a:off x="2339752" y="116632"/>
            <a:ext cx="4536504"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a:solidFill>
                  <a:schemeClr val="tx1"/>
                </a:solidFill>
              </a:rPr>
              <a:t>Беседа в праздник </a:t>
            </a:r>
            <a:r>
              <a:rPr lang="ru-RU" sz="2000" b="1" dirty="0" smtClean="0">
                <a:solidFill>
                  <a:schemeClr val="tx1"/>
                </a:solidFill>
              </a:rPr>
              <a:t>Обновления</a:t>
            </a:r>
            <a:endParaRPr lang="ru-RU" sz="2000" b="1" dirty="0">
              <a:solidFill>
                <a:schemeClr val="tx1"/>
              </a:solidFill>
            </a:endParaRPr>
          </a:p>
        </p:txBody>
      </p:sp>
      <p:sp>
        <p:nvSpPr>
          <p:cNvPr id="2" name="Скругленный прямоугольник 1"/>
          <p:cNvSpPr/>
          <p:nvPr/>
        </p:nvSpPr>
        <p:spPr>
          <a:xfrm>
            <a:off x="179512" y="2996952"/>
            <a:ext cx="8856984" cy="108012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err="1" smtClean="0">
                <a:solidFill>
                  <a:schemeClr val="tx1"/>
                </a:solidFill>
              </a:rPr>
              <a:t>Зигабен</a:t>
            </a:r>
            <a:r>
              <a:rPr lang="ru-RU" sz="1600" b="1" i="1" dirty="0" smtClean="0">
                <a:solidFill>
                  <a:schemeClr val="tx1"/>
                </a:solidFill>
              </a:rPr>
              <a:t>: «одно </a:t>
            </a:r>
            <a:r>
              <a:rPr lang="ru-RU" sz="1600" b="1" i="1" dirty="0">
                <a:solidFill>
                  <a:schemeClr val="tx1"/>
                </a:solidFill>
              </a:rPr>
              <a:t>по силе; а если Они одно по силе, то значит и по Божеству, и по существу, и по природе. Словами: Аз и Отец – Иисус Христос указал на два Лица, на различие Ипостасей; а словами: едино </a:t>
            </a:r>
            <a:r>
              <a:rPr lang="ru-RU" sz="1600" b="1" i="1" dirty="0" err="1">
                <a:solidFill>
                  <a:schemeClr val="tx1"/>
                </a:solidFill>
              </a:rPr>
              <a:t>есма</a:t>
            </a:r>
            <a:r>
              <a:rPr lang="ru-RU" sz="1600" b="1" i="1" dirty="0">
                <a:solidFill>
                  <a:schemeClr val="tx1"/>
                </a:solidFill>
              </a:rPr>
              <a:t> – на единство Божества, на тождество существа, природы и </a:t>
            </a:r>
            <a:r>
              <a:rPr lang="ru-RU" sz="1600" b="1" i="1" dirty="0" smtClean="0">
                <a:solidFill>
                  <a:schemeClr val="tx1"/>
                </a:solidFill>
              </a:rPr>
              <a:t>могущества».</a:t>
            </a:r>
            <a:endParaRPr lang="ru-RU" sz="1600" b="1" i="1" dirty="0">
              <a:solidFill>
                <a:schemeClr val="tx1"/>
              </a:solidFill>
            </a:endParaRPr>
          </a:p>
        </p:txBody>
      </p:sp>
      <p:sp>
        <p:nvSpPr>
          <p:cNvPr id="3" name="Скругленный прямоугольник 2"/>
          <p:cNvSpPr/>
          <p:nvPr/>
        </p:nvSpPr>
        <p:spPr>
          <a:xfrm>
            <a:off x="179512" y="5013176"/>
            <a:ext cx="8856984" cy="1584176"/>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smtClean="0">
                <a:solidFill>
                  <a:schemeClr val="tx1"/>
                </a:solidFill>
              </a:rPr>
              <a:t>«</a:t>
            </a:r>
            <a:r>
              <a:rPr lang="ru-RU" sz="1600" b="1" i="1" dirty="0">
                <a:solidFill>
                  <a:schemeClr val="tx1"/>
                </a:solidFill>
              </a:rPr>
              <a:t>Господь делает ссылку на 81 псалом, где люди, призванные творить суд и защищать слабых от посягательств сильных, названы «богами», конечно, не в собственном смысле. Приводя выдержку из этого псалма, Господь как бы так говорит иудеям: «вы не можете обвинять псалмопевца в богохульстве; поэтому, если он назвал богами достойных носителей Божественной власти, то как же вы можете обвинять в богохульстве Меня, назвавшего Себя Сыном Божиим и творящего дела, какие может творить только один Бог</a:t>
            </a:r>
            <a:r>
              <a:rPr lang="ru-RU" sz="1600" b="1" i="1" dirty="0" smtClean="0">
                <a:solidFill>
                  <a:schemeClr val="tx1"/>
                </a:solidFill>
              </a:rPr>
              <a:t>?».</a:t>
            </a:r>
            <a:endParaRPr lang="ru-RU" sz="1600" b="1" i="1" dirty="0">
              <a:solidFill>
                <a:schemeClr val="tx1"/>
              </a:solidFill>
            </a:endParaRPr>
          </a:p>
        </p:txBody>
      </p:sp>
    </p:spTree>
    <p:extLst>
      <p:ext uri="{BB962C8B-B14F-4D97-AF65-F5344CB8AC3E}">
        <p14:creationId xmlns:p14="http://schemas.microsoft.com/office/powerpoint/2010/main" val="18654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tUpDiag">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086096984"/>
              </p:ext>
            </p:extLst>
          </p:nvPr>
        </p:nvGraphicFramePr>
        <p:xfrm>
          <a:off x="179512" y="942424"/>
          <a:ext cx="8784976" cy="5582920"/>
        </p:xfrm>
        <a:graphic>
          <a:graphicData uri="http://schemas.openxmlformats.org/drawingml/2006/table">
            <a:tbl>
              <a:tblPr firstRow="1" bandRow="1">
                <a:tableStyleId>{7DF18680-E054-41AD-8BC1-D1AEF772440D}</a:tableStyleId>
              </a:tblPr>
              <a:tblGrid>
                <a:gridCol w="8784976"/>
              </a:tblGrid>
              <a:tr h="370840">
                <a:tc>
                  <a:txBody>
                    <a:bodyPr/>
                    <a:lstStyle/>
                    <a:p>
                      <a:pPr algn="ctr"/>
                      <a:r>
                        <a:rPr lang="ru-RU" sz="1800" b="1" dirty="0" err="1" smtClean="0">
                          <a:solidFill>
                            <a:schemeClr val="tx1"/>
                          </a:solidFill>
                        </a:rPr>
                        <a:t>Лк</a:t>
                      </a:r>
                      <a:r>
                        <a:rPr lang="ru-RU" sz="1800" b="1" dirty="0" smtClean="0">
                          <a:solidFill>
                            <a:schemeClr val="tx1"/>
                          </a:solidFill>
                        </a:rPr>
                        <a:t>. 13, 1-5, 10-17</a:t>
                      </a:r>
                      <a:endParaRPr lang="ru-RU" sz="1800" b="1" dirty="0">
                        <a:solidFill>
                          <a:schemeClr val="tx1"/>
                        </a:solidFill>
                      </a:endParaRPr>
                    </a:p>
                  </a:txBody>
                  <a:tcPr/>
                </a:tc>
              </a:tr>
              <a:tr h="370840">
                <a:tc>
                  <a:txBody>
                    <a:bodyPr/>
                    <a:lstStyle/>
                    <a:p>
                      <a:r>
                        <a:rPr lang="ru-RU" sz="1600" b="1" dirty="0" smtClean="0">
                          <a:solidFill>
                            <a:schemeClr val="tx1"/>
                          </a:solidFill>
                        </a:rPr>
                        <a:t>1. В это время пришли некоторые и рассказали Ему о Галилеянах, которых кровь Пилат смешал с жертвами их. </a:t>
                      </a:r>
                    </a:p>
                    <a:p>
                      <a:r>
                        <a:rPr lang="ru-RU" sz="1600" b="1" dirty="0" smtClean="0">
                          <a:solidFill>
                            <a:schemeClr val="tx1"/>
                          </a:solidFill>
                        </a:rPr>
                        <a:t>2. Иисус сказал им на это: думаете ли вы, что эти Галилеяне были грешнее всех Галилеян, что так пострадали? </a:t>
                      </a:r>
                    </a:p>
                    <a:p>
                      <a:r>
                        <a:rPr lang="ru-RU" sz="1600" b="1" dirty="0" smtClean="0">
                          <a:solidFill>
                            <a:schemeClr val="tx1"/>
                          </a:solidFill>
                        </a:rPr>
                        <a:t>3. Нет, говорю вам, но, если не покаетесь, все так же погибнете. </a:t>
                      </a:r>
                    </a:p>
                    <a:p>
                      <a:r>
                        <a:rPr lang="ru-RU" sz="1600" b="1" dirty="0" smtClean="0">
                          <a:solidFill>
                            <a:schemeClr val="tx1"/>
                          </a:solidFill>
                        </a:rPr>
                        <a:t>4. Или думаете ли, что те восемнадцать человек, на которых упала башня </a:t>
                      </a:r>
                      <a:r>
                        <a:rPr lang="ru-RU" sz="1600" b="1" dirty="0" err="1" smtClean="0">
                          <a:solidFill>
                            <a:schemeClr val="tx1"/>
                          </a:solidFill>
                        </a:rPr>
                        <a:t>Силоамская</a:t>
                      </a:r>
                      <a:r>
                        <a:rPr lang="ru-RU" sz="1600" b="1" dirty="0" smtClean="0">
                          <a:solidFill>
                            <a:schemeClr val="tx1"/>
                          </a:solidFill>
                        </a:rPr>
                        <a:t> и побила их, виновнее были всех, живущих в Иерусалиме? </a:t>
                      </a:r>
                    </a:p>
                    <a:p>
                      <a:r>
                        <a:rPr lang="ru-RU" sz="1600" b="1" dirty="0" smtClean="0">
                          <a:solidFill>
                            <a:schemeClr val="tx1"/>
                          </a:solidFill>
                        </a:rPr>
                        <a:t>5. Нет, говорю вам, но, если не покаетесь, все так же погибнете. </a:t>
                      </a:r>
                    </a:p>
                    <a:p>
                      <a:r>
                        <a:rPr lang="ru-RU" sz="1600" b="1" dirty="0" smtClean="0">
                          <a:solidFill>
                            <a:schemeClr val="tx1"/>
                          </a:solidFill>
                        </a:rPr>
                        <a:t>10. В одной из синагог учил Он в субботу. </a:t>
                      </a:r>
                    </a:p>
                    <a:p>
                      <a:r>
                        <a:rPr lang="ru-RU" sz="1600" b="1" dirty="0" smtClean="0">
                          <a:solidFill>
                            <a:schemeClr val="tx1"/>
                          </a:solidFill>
                        </a:rPr>
                        <a:t>11. Там была женщина, восемнадцать лет имевшая духа немощи: она была скорчена и не могла выпрямиться. </a:t>
                      </a:r>
                    </a:p>
                    <a:p>
                      <a:r>
                        <a:rPr lang="ru-RU" sz="1600" b="1" dirty="0" smtClean="0">
                          <a:solidFill>
                            <a:schemeClr val="tx1"/>
                          </a:solidFill>
                        </a:rPr>
                        <a:t>12. Иисус, увидев ее, подозвал и сказал ей: женщина! ты освобождаешься от недуга твоего. </a:t>
                      </a:r>
                    </a:p>
                    <a:p>
                      <a:r>
                        <a:rPr lang="ru-RU" sz="1600" b="1" dirty="0" smtClean="0">
                          <a:solidFill>
                            <a:schemeClr val="tx1"/>
                          </a:solidFill>
                        </a:rPr>
                        <a:t>13. И возложил на нее руки, и она тотчас выпрямилась и стала славить Бога. </a:t>
                      </a:r>
                    </a:p>
                    <a:p>
                      <a:r>
                        <a:rPr lang="ru-RU" sz="1600" b="1" dirty="0" smtClean="0">
                          <a:solidFill>
                            <a:schemeClr val="tx1"/>
                          </a:solidFill>
                        </a:rPr>
                        <a:t>14. При этом начальник синагоги, негодуя, что Иисус исцелил в субботу, сказал народу: есть шесть дней, в которые должно делать; в те и приходите исцеляться, а не в день субботний. </a:t>
                      </a:r>
                    </a:p>
                    <a:p>
                      <a:r>
                        <a:rPr lang="ru-RU" sz="1600" b="1" dirty="0" smtClean="0">
                          <a:solidFill>
                            <a:schemeClr val="tx1"/>
                          </a:solidFill>
                        </a:rPr>
                        <a:t>15. Господь сказал ему в ответ: лицемер! не отвязывает ли каждый из вас вола своего или осла от яслей в субботу и не ведет ли поить? </a:t>
                      </a:r>
                    </a:p>
                    <a:p>
                      <a:r>
                        <a:rPr lang="ru-RU" sz="1600" b="1" dirty="0" smtClean="0">
                          <a:solidFill>
                            <a:schemeClr val="tx1"/>
                          </a:solidFill>
                        </a:rPr>
                        <a:t>16. сию же дочь </a:t>
                      </a:r>
                      <a:r>
                        <a:rPr lang="ru-RU" sz="1600" b="1" dirty="0" err="1" smtClean="0">
                          <a:solidFill>
                            <a:schemeClr val="tx1"/>
                          </a:solidFill>
                        </a:rPr>
                        <a:t>Авраамову</a:t>
                      </a:r>
                      <a:r>
                        <a:rPr lang="ru-RU" sz="1600" b="1" dirty="0" smtClean="0">
                          <a:solidFill>
                            <a:schemeClr val="tx1"/>
                          </a:solidFill>
                        </a:rPr>
                        <a:t>, которую связал сатана вот уже восемнадцать лет, не надлежало ли освободить от уз сих в день субботний? </a:t>
                      </a:r>
                    </a:p>
                    <a:p>
                      <a:r>
                        <a:rPr lang="ru-RU" sz="1600" b="1" dirty="0" smtClean="0">
                          <a:solidFill>
                            <a:schemeClr val="tx1"/>
                          </a:solidFill>
                        </a:rPr>
                        <a:t>17. И когда говорил Он это, все противившиеся Ему стыдились; и весь народ радовался о всех славных делах Его.</a:t>
                      </a:r>
                      <a:endParaRPr lang="ru-RU" sz="1600" b="1" dirty="0">
                        <a:solidFill>
                          <a:schemeClr val="tx1"/>
                        </a:solidFill>
                      </a:endParaRPr>
                    </a:p>
                  </a:txBody>
                  <a:tcPr/>
                </a:tc>
              </a:tr>
            </a:tbl>
          </a:graphicData>
        </a:graphic>
      </p:graphicFrame>
      <p:sp>
        <p:nvSpPr>
          <p:cNvPr id="4" name="Скругленный прямоугольник 3"/>
          <p:cNvSpPr/>
          <p:nvPr/>
        </p:nvSpPr>
        <p:spPr>
          <a:xfrm>
            <a:off x="1331640" y="188640"/>
            <a:ext cx="6552728" cy="5760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a:solidFill>
                  <a:schemeClr val="tx1"/>
                </a:solidFill>
              </a:rPr>
              <a:t>Призыв к покаянию. </a:t>
            </a:r>
            <a:endParaRPr lang="ru-RU" sz="2000" b="1" dirty="0" smtClean="0">
              <a:solidFill>
                <a:schemeClr val="tx1"/>
              </a:solidFill>
            </a:endParaRPr>
          </a:p>
          <a:p>
            <a:pPr algn="ctr"/>
            <a:r>
              <a:rPr lang="ru-RU" sz="2000" b="1" dirty="0" smtClean="0">
                <a:solidFill>
                  <a:schemeClr val="tx1"/>
                </a:solidFill>
              </a:rPr>
              <a:t>Исцеление </a:t>
            </a:r>
            <a:r>
              <a:rPr lang="ru-RU" sz="2000" b="1" dirty="0">
                <a:solidFill>
                  <a:schemeClr val="tx1"/>
                </a:solidFill>
              </a:rPr>
              <a:t>скорченной женщины в синагоге в </a:t>
            </a:r>
            <a:r>
              <a:rPr lang="ru-RU" sz="2000" b="1" dirty="0" smtClean="0">
                <a:solidFill>
                  <a:schemeClr val="tx1"/>
                </a:solidFill>
              </a:rPr>
              <a:t>субботу</a:t>
            </a:r>
            <a:endParaRPr lang="ru-RU" sz="2000" b="1" dirty="0">
              <a:solidFill>
                <a:schemeClr val="tx1"/>
              </a:solidFill>
            </a:endParaRPr>
          </a:p>
        </p:txBody>
      </p:sp>
      <p:sp>
        <p:nvSpPr>
          <p:cNvPr id="2" name="Скругленный прямоугольник 1"/>
          <p:cNvSpPr/>
          <p:nvPr/>
        </p:nvSpPr>
        <p:spPr>
          <a:xfrm>
            <a:off x="251520" y="4293096"/>
            <a:ext cx="8712968" cy="1152128"/>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 Башня, упавшая в </a:t>
            </a:r>
            <a:r>
              <a:rPr lang="ru-RU" sz="1600" b="1" i="1" dirty="0" err="1">
                <a:solidFill>
                  <a:schemeClr val="tx1"/>
                </a:solidFill>
              </a:rPr>
              <a:t>Силоаме</a:t>
            </a:r>
            <a:r>
              <a:rPr lang="ru-RU" sz="1600" b="1" i="1" dirty="0">
                <a:solidFill>
                  <a:schemeClr val="tx1"/>
                </a:solidFill>
              </a:rPr>
              <a:t>, была </a:t>
            </a:r>
            <a:r>
              <a:rPr lang="ru-RU" sz="1600" b="1" i="1" dirty="0" err="1">
                <a:solidFill>
                  <a:schemeClr val="tx1"/>
                </a:solidFill>
              </a:rPr>
              <a:t>предуказанием</a:t>
            </a:r>
            <a:r>
              <a:rPr lang="ru-RU" sz="1600" b="1" i="1" dirty="0">
                <a:solidFill>
                  <a:schemeClr val="tx1"/>
                </a:solidFill>
              </a:rPr>
              <a:t> на то, что имело впоследствии случиться с этим народом. Примером немногих, тогда погибших, она вразумляла многих, что и они потерпят большое зло. Ибо башня служила </a:t>
            </a:r>
            <a:r>
              <a:rPr lang="ru-RU" sz="1600" b="1" i="1" dirty="0" err="1">
                <a:solidFill>
                  <a:schemeClr val="tx1"/>
                </a:solidFill>
              </a:rPr>
              <a:t>предызображением</a:t>
            </a:r>
            <a:r>
              <a:rPr lang="ru-RU" sz="1600" b="1" i="1" dirty="0">
                <a:solidFill>
                  <a:schemeClr val="tx1"/>
                </a:solidFill>
              </a:rPr>
              <a:t> целого города, а те погибшие восемнадцать человек - целого </a:t>
            </a:r>
            <a:r>
              <a:rPr lang="ru-RU" sz="1600" b="1" i="1" dirty="0" smtClean="0">
                <a:solidFill>
                  <a:schemeClr val="tx1"/>
                </a:solidFill>
              </a:rPr>
              <a:t>народа».</a:t>
            </a:r>
            <a:endParaRPr lang="ru-RU" sz="1600" b="1" i="1" dirty="0">
              <a:solidFill>
                <a:schemeClr val="tx1"/>
              </a:solidFill>
            </a:endParaRPr>
          </a:p>
        </p:txBody>
      </p:sp>
      <p:sp>
        <p:nvSpPr>
          <p:cNvPr id="3" name="Скругленный прямоугольник 2"/>
          <p:cNvSpPr/>
          <p:nvPr/>
        </p:nvSpPr>
        <p:spPr>
          <a:xfrm>
            <a:off x="251520" y="3284984"/>
            <a:ext cx="8712968" cy="158417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Христос объяснил, что эту насильственную смерть в таком святом месте нельзя объяснять тем, что эти Галилеяне были грешнее всех прочих: поэтому не следует думать, что не пострадавшие таким образом праведнее </a:t>
            </a:r>
            <a:r>
              <a:rPr lang="ru-RU" sz="1600" b="1" i="1" dirty="0" smtClean="0">
                <a:solidFill>
                  <a:schemeClr val="tx1"/>
                </a:solidFill>
              </a:rPr>
              <a:t>пострадавших, </a:t>
            </a:r>
            <a:r>
              <a:rPr lang="ru-RU" sz="1600" b="1" i="1" dirty="0">
                <a:solidFill>
                  <a:schemeClr val="tx1"/>
                </a:solidFill>
              </a:rPr>
              <a:t>Он только </a:t>
            </a:r>
            <a:r>
              <a:rPr lang="ru-RU" sz="1600" b="1" i="1" dirty="0" err="1">
                <a:solidFill>
                  <a:schemeClr val="tx1"/>
                </a:solidFill>
              </a:rPr>
              <a:t>долготерпит</a:t>
            </a:r>
            <a:r>
              <a:rPr lang="ru-RU" sz="1600" b="1" i="1" dirty="0">
                <a:solidFill>
                  <a:schemeClr val="tx1"/>
                </a:solidFill>
              </a:rPr>
              <a:t>, ожидая их покаяния. Смысл слов Господа тут такой: вы – такие же грешники, как и те, и также погибнете, если не раскаетесь – над теми суд Божий уже совершился, а над вами еще совершится так или иначе, если не </a:t>
            </a:r>
            <a:r>
              <a:rPr lang="ru-RU" sz="1600" b="1" i="1" dirty="0" smtClean="0">
                <a:solidFill>
                  <a:schemeClr val="tx1"/>
                </a:solidFill>
              </a:rPr>
              <a:t>покаетесь».</a:t>
            </a:r>
            <a:endParaRPr lang="ru-RU" sz="1600" b="1" i="1" dirty="0">
              <a:solidFill>
                <a:schemeClr val="tx1"/>
              </a:solidFill>
            </a:endParaRPr>
          </a:p>
        </p:txBody>
      </p:sp>
      <p:sp>
        <p:nvSpPr>
          <p:cNvPr id="6" name="Скругленный прямоугольник 5"/>
          <p:cNvSpPr/>
          <p:nvPr/>
        </p:nvSpPr>
        <p:spPr>
          <a:xfrm>
            <a:off x="251520" y="5949280"/>
            <a:ext cx="8712968" cy="792088"/>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Недуг этот с упоминаемой женщиной случился по насилию </a:t>
            </a:r>
            <a:r>
              <a:rPr lang="ru-RU" sz="1600" b="1" i="1" dirty="0" err="1">
                <a:solidFill>
                  <a:schemeClr val="tx1"/>
                </a:solidFill>
              </a:rPr>
              <a:t>диавольскому</a:t>
            </a:r>
            <a:r>
              <a:rPr lang="ru-RU" sz="1600" b="1" i="1" dirty="0">
                <a:solidFill>
                  <a:schemeClr val="tx1"/>
                </a:solidFill>
              </a:rPr>
              <a:t>, как и Господь </a:t>
            </a:r>
            <a:r>
              <a:rPr lang="ru-RU" sz="1600" b="1" i="1" dirty="0" err="1">
                <a:solidFill>
                  <a:schemeClr val="tx1"/>
                </a:solidFill>
              </a:rPr>
              <a:t>говорит:«которую</a:t>
            </a:r>
            <a:r>
              <a:rPr lang="ru-RU" sz="1600" b="1" i="1" dirty="0">
                <a:solidFill>
                  <a:schemeClr val="tx1"/>
                </a:solidFill>
              </a:rPr>
              <a:t> связал сатана вот уже восемнадцать лет». Быть может, сатана мучил ее потому, что она оставлена была Богом за какие-нибудь </a:t>
            </a:r>
            <a:r>
              <a:rPr lang="ru-RU" sz="1600" b="1" i="1" dirty="0" smtClean="0">
                <a:solidFill>
                  <a:schemeClr val="tx1"/>
                </a:solidFill>
              </a:rPr>
              <a:t>преступления».</a:t>
            </a:r>
            <a:endParaRPr lang="ru-RU" sz="1600" b="1" i="1" dirty="0">
              <a:solidFill>
                <a:schemeClr val="tx1"/>
              </a:solidFill>
            </a:endParaRPr>
          </a:p>
        </p:txBody>
      </p:sp>
      <p:sp>
        <p:nvSpPr>
          <p:cNvPr id="7" name="Скругленный прямоугольник 6"/>
          <p:cNvSpPr/>
          <p:nvPr/>
        </p:nvSpPr>
        <p:spPr>
          <a:xfrm>
            <a:off x="251520" y="4293096"/>
            <a:ext cx="8712968" cy="1656184"/>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err="1" smtClean="0">
                <a:solidFill>
                  <a:schemeClr val="tx1"/>
                </a:solidFill>
              </a:rPr>
              <a:t>Блж</a:t>
            </a:r>
            <a:r>
              <a:rPr lang="ru-RU" sz="1600" b="1" i="1" dirty="0" smtClean="0">
                <a:solidFill>
                  <a:schemeClr val="tx1"/>
                </a:solidFill>
              </a:rPr>
              <a:t>. </a:t>
            </a:r>
            <a:r>
              <a:rPr lang="ru-RU" sz="1600" b="1" i="1" dirty="0" err="1" smtClean="0">
                <a:solidFill>
                  <a:schemeClr val="tx1"/>
                </a:solidFill>
              </a:rPr>
              <a:t>Феофилакт</a:t>
            </a:r>
            <a:r>
              <a:rPr lang="ru-RU" sz="1600" b="1" i="1" dirty="0" smtClean="0">
                <a:solidFill>
                  <a:schemeClr val="tx1"/>
                </a:solidFill>
              </a:rPr>
              <a:t>: «Понимай</a:t>
            </a:r>
            <a:r>
              <a:rPr lang="ru-RU" sz="1600" b="1" i="1" dirty="0">
                <a:solidFill>
                  <a:schemeClr val="tx1"/>
                </a:solidFill>
              </a:rPr>
              <a:t>, пожалуй, чудеса эти и относительно внутреннего человека. Ибо душа бывает скорчена, когда она склоняется к заботам только о житейском и не помышляет ни о чем небесном или божественном. Почему и говорится, что она болит восемнадцать лет. Ибо кто погрешает в соблюдении заповедей Закона Божия, которых »десять», и слаб в уповании на »восьмой» век, о том говорится, что он скорчен восемнадцать </a:t>
            </a:r>
            <a:r>
              <a:rPr lang="ru-RU" sz="1600" b="1" i="1" dirty="0" smtClean="0">
                <a:solidFill>
                  <a:schemeClr val="tx1"/>
                </a:solidFill>
              </a:rPr>
              <a:t>лет».</a:t>
            </a:r>
            <a:endParaRPr lang="ru-RU" sz="1600" b="1" i="1" dirty="0">
              <a:solidFill>
                <a:schemeClr val="tx1"/>
              </a:solidFill>
            </a:endParaRPr>
          </a:p>
        </p:txBody>
      </p:sp>
    </p:spTree>
    <p:extLst>
      <p:ext uri="{BB962C8B-B14F-4D97-AF65-F5344CB8AC3E}">
        <p14:creationId xmlns:p14="http://schemas.microsoft.com/office/powerpoint/2010/main" val="94687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P spid="3" grpId="0" animBg="1"/>
      <p:bldP spid="3" grpId="1" animBg="1"/>
      <p:bldP spid="6" grpId="0" animBg="1"/>
      <p:bldP spid="6"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894249963"/>
              </p:ext>
            </p:extLst>
          </p:nvPr>
        </p:nvGraphicFramePr>
        <p:xfrm>
          <a:off x="107504" y="177120"/>
          <a:ext cx="8928992" cy="6492240"/>
        </p:xfrm>
        <a:graphic>
          <a:graphicData uri="http://schemas.openxmlformats.org/drawingml/2006/table">
            <a:tbl>
              <a:tblPr firstRow="1" bandRow="1">
                <a:tableStyleId>{5C22544A-7EE6-4342-B048-85BDC9FD1C3A}</a:tableStyleId>
              </a:tblPr>
              <a:tblGrid>
                <a:gridCol w="8928992"/>
              </a:tblGrid>
              <a:tr h="288000">
                <a:tc>
                  <a:txBody>
                    <a:bodyPr/>
                    <a:lstStyle/>
                    <a:p>
                      <a:pPr algn="ctr"/>
                      <a:r>
                        <a:rPr lang="ru-RU" sz="1500" dirty="0" smtClean="0">
                          <a:solidFill>
                            <a:schemeClr val="tx1"/>
                          </a:solidFill>
                        </a:rPr>
                        <a:t>Мф. 23, 1-39</a:t>
                      </a:r>
                      <a:endParaRPr lang="ru-RU" sz="1500" dirty="0">
                        <a:solidFill>
                          <a:schemeClr val="tx1"/>
                        </a:solidFill>
                      </a:endParaRPr>
                    </a:p>
                  </a:txBody>
                  <a:tcPr/>
                </a:tc>
              </a:tr>
              <a:tr h="370840">
                <a:tc>
                  <a:txBody>
                    <a:bodyPr/>
                    <a:lstStyle/>
                    <a:p>
                      <a:r>
                        <a:rPr lang="ru-RU" sz="1500" b="1" dirty="0" smtClean="0"/>
                        <a:t>1. Тогда Иисус начал говорить народу и ученикам Своим </a:t>
                      </a:r>
                    </a:p>
                    <a:p>
                      <a:r>
                        <a:rPr lang="ru-RU" sz="1500" b="1" dirty="0" smtClean="0"/>
                        <a:t>2. и сказал: на Моисеевом седалище сели книжники и фарисеи; </a:t>
                      </a:r>
                    </a:p>
                    <a:p>
                      <a:r>
                        <a:rPr lang="ru-RU" sz="1500" b="1" dirty="0" smtClean="0"/>
                        <a:t>3. итак все, что они велят вам соблюдать, соблюдайте и делайте; по делам же их не поступайте, ибо они говорят, и не делают: </a:t>
                      </a:r>
                    </a:p>
                    <a:p>
                      <a:r>
                        <a:rPr lang="ru-RU" sz="1500" b="1" dirty="0" smtClean="0"/>
                        <a:t>4. связывают бремена тяжелые и </a:t>
                      </a:r>
                      <a:r>
                        <a:rPr lang="ru-RU" sz="1500" b="1" dirty="0" err="1" smtClean="0"/>
                        <a:t>неудобоносимые</a:t>
                      </a:r>
                      <a:r>
                        <a:rPr lang="ru-RU" sz="1500" b="1" dirty="0" smtClean="0"/>
                        <a:t> и возлагают на плечи людям, а сами не хотят и перстом двинуть их; </a:t>
                      </a:r>
                    </a:p>
                    <a:p>
                      <a:r>
                        <a:rPr lang="ru-RU" sz="1500" b="1" dirty="0" smtClean="0"/>
                        <a:t>5. все же дела свои делают с тем, чтобы видели их люди: расширяют хранилища свои и увеличивают </a:t>
                      </a:r>
                      <a:r>
                        <a:rPr lang="ru-RU" sz="1500" b="1" dirty="0" err="1" smtClean="0"/>
                        <a:t>воскрилия</a:t>
                      </a:r>
                      <a:r>
                        <a:rPr lang="ru-RU" sz="1500" b="1" dirty="0" smtClean="0"/>
                        <a:t> одежд своих; </a:t>
                      </a:r>
                    </a:p>
                    <a:p>
                      <a:r>
                        <a:rPr lang="ru-RU" sz="1500" b="1" dirty="0" smtClean="0"/>
                        <a:t>6. также любят </a:t>
                      </a:r>
                      <a:r>
                        <a:rPr lang="ru-RU" sz="1500" b="1" dirty="0" err="1" smtClean="0"/>
                        <a:t>предвозлежания</a:t>
                      </a:r>
                      <a:r>
                        <a:rPr lang="ru-RU" sz="1500" b="1" dirty="0" smtClean="0"/>
                        <a:t> на пиршествах и </a:t>
                      </a:r>
                      <a:r>
                        <a:rPr lang="ru-RU" sz="1500" b="1" dirty="0" err="1" smtClean="0"/>
                        <a:t>председания</a:t>
                      </a:r>
                      <a:r>
                        <a:rPr lang="ru-RU" sz="1500" b="1" dirty="0" smtClean="0"/>
                        <a:t> в синагогах </a:t>
                      </a:r>
                    </a:p>
                    <a:p>
                      <a:r>
                        <a:rPr lang="ru-RU" sz="1500" b="1" dirty="0" smtClean="0"/>
                        <a:t>7. и приветствия в народных собраниях, и чтобы люди звали их: учитель! учитель! </a:t>
                      </a:r>
                    </a:p>
                    <a:p>
                      <a:r>
                        <a:rPr lang="ru-RU" sz="1500" b="1" dirty="0" smtClean="0"/>
                        <a:t>8. А вы не называйтесь учителями, ибо один у вас Учитель — Христос, все же вы — братья; </a:t>
                      </a:r>
                    </a:p>
                    <a:p>
                      <a:r>
                        <a:rPr lang="ru-RU" sz="1500" b="1" dirty="0" smtClean="0"/>
                        <a:t>9. и отцом себе не называйте никого на земле, ибо один у вас Отец, Который на небесах; </a:t>
                      </a:r>
                    </a:p>
                    <a:p>
                      <a:r>
                        <a:rPr lang="ru-RU" sz="1500" b="1" dirty="0" smtClean="0"/>
                        <a:t>10. и не называйтесь наставниками, ибо один у вас Наставник — Христос. </a:t>
                      </a:r>
                    </a:p>
                    <a:p>
                      <a:r>
                        <a:rPr lang="ru-RU" sz="1500" b="1" dirty="0" smtClean="0"/>
                        <a:t>11. Больший из вас да будет вам слуга: </a:t>
                      </a:r>
                    </a:p>
                    <a:p>
                      <a:r>
                        <a:rPr lang="ru-RU" sz="1500" b="1" dirty="0" smtClean="0"/>
                        <a:t>12. ибо, кто возвышает себя, тот унижен будет, а кто унижает себя, тот возвысится. </a:t>
                      </a:r>
                    </a:p>
                    <a:p>
                      <a:r>
                        <a:rPr lang="ru-RU" sz="1500" b="1" dirty="0" smtClean="0"/>
                        <a:t>13. Горе вам, книжники и фарисеи, лицемеры, что затворяете Царство Небесное человекам, ибо сами не входите и хотящих войти не допускаете. </a:t>
                      </a:r>
                    </a:p>
                    <a:p>
                      <a:r>
                        <a:rPr lang="ru-RU" sz="1500" b="1" dirty="0" smtClean="0"/>
                        <a:t>14. Горе вам, книжники и фарисеи, лицемеры, что поедаете </a:t>
                      </a:r>
                      <a:r>
                        <a:rPr lang="ru-RU" sz="1500" b="1" dirty="0" err="1" smtClean="0"/>
                        <a:t>домы</a:t>
                      </a:r>
                      <a:r>
                        <a:rPr lang="ru-RU" sz="1500" b="1" dirty="0" smtClean="0"/>
                        <a:t> вдов и лицемерно долго молитесь: за то примете тем большее осуждение. </a:t>
                      </a:r>
                    </a:p>
                    <a:p>
                      <a:r>
                        <a:rPr lang="ru-RU" sz="1500" b="1" dirty="0" smtClean="0"/>
                        <a:t>15. Горе вам, книжники и фарисеи, лицемеры, что обходите море и сушу, дабы обратить хотя одного; и когда это случится, делаете его сыном геенны, вдвое худшим вас. </a:t>
                      </a:r>
                    </a:p>
                    <a:p>
                      <a:r>
                        <a:rPr lang="ru-RU" sz="1500" b="1" dirty="0" smtClean="0"/>
                        <a:t>16. Горе вам, вожди слепые, которые говорите: если кто поклянется храмом, то ничего, а если кто поклянется золотом храма, то повинен. </a:t>
                      </a:r>
                    </a:p>
                    <a:p>
                      <a:r>
                        <a:rPr lang="ru-RU" sz="1500" b="1" dirty="0" smtClean="0"/>
                        <a:t>19. Безумные и слепые! что больше: дар, или жертвенник, освящающий дар? </a:t>
                      </a:r>
                    </a:p>
                    <a:p>
                      <a:r>
                        <a:rPr lang="ru-RU" sz="1500" b="1" dirty="0" smtClean="0"/>
                        <a:t>20. Итак клянущийся жертвенником клянется им и всем, что на нем; </a:t>
                      </a:r>
                    </a:p>
                    <a:p>
                      <a:r>
                        <a:rPr lang="ru-RU" sz="1500" b="1" dirty="0" smtClean="0"/>
                        <a:t>21. и клянущийся храмом клянется им и Живущим в нем; </a:t>
                      </a:r>
                    </a:p>
                    <a:p>
                      <a:r>
                        <a:rPr lang="ru-RU" sz="1500" b="1" dirty="0" smtClean="0"/>
                        <a:t>22. и клянущийся небом клянется Престолом Божиим и Сидящим на нем. </a:t>
                      </a:r>
                    </a:p>
                  </a:txBody>
                  <a:tcPr marL="0" marR="0" marT="0" marB="0"/>
                </a:tc>
              </a:tr>
            </a:tbl>
          </a:graphicData>
        </a:graphic>
      </p:graphicFrame>
      <p:sp>
        <p:nvSpPr>
          <p:cNvPr id="4" name="Скругленный прямоугольник 3"/>
          <p:cNvSpPr/>
          <p:nvPr/>
        </p:nvSpPr>
        <p:spPr>
          <a:xfrm>
            <a:off x="2800404" y="116632"/>
            <a:ext cx="3600400" cy="44068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tx1"/>
                </a:solidFill>
              </a:rPr>
              <a:t>Суд над фарисеями</a:t>
            </a:r>
            <a:endParaRPr lang="ru-RU" sz="2400" b="1" dirty="0">
              <a:solidFill>
                <a:schemeClr val="tx1"/>
              </a:solidFill>
            </a:endParaRPr>
          </a:p>
        </p:txBody>
      </p:sp>
      <p:sp>
        <p:nvSpPr>
          <p:cNvPr id="6" name="Скругленный прямоугольник 5"/>
          <p:cNvSpPr/>
          <p:nvPr/>
        </p:nvSpPr>
        <p:spPr>
          <a:xfrm>
            <a:off x="107504" y="3501008"/>
            <a:ext cx="8928992" cy="1872208"/>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err="1" smtClean="0">
                <a:solidFill>
                  <a:schemeClr val="tx1"/>
                </a:solidFill>
              </a:rPr>
              <a:t>Блж</a:t>
            </a:r>
            <a:r>
              <a:rPr lang="ru-RU" sz="1600" b="1" i="1" dirty="0" smtClean="0">
                <a:solidFill>
                  <a:schemeClr val="tx1"/>
                </a:solidFill>
              </a:rPr>
              <a:t>. </a:t>
            </a:r>
            <a:r>
              <a:rPr lang="ru-RU" sz="1600" b="1" i="1" dirty="0" err="1" smtClean="0">
                <a:solidFill>
                  <a:schemeClr val="tx1"/>
                </a:solidFill>
              </a:rPr>
              <a:t>Феофилакт</a:t>
            </a:r>
            <a:r>
              <a:rPr lang="ru-RU" sz="1600" b="1" i="1" dirty="0">
                <a:solidFill>
                  <a:schemeClr val="tx1"/>
                </a:solidFill>
              </a:rPr>
              <a:t>: «Христос не запрещает называться учителями, но возбраняет страстно желать этого наименования и всячески стараться о приобретении его. Учительское достоинство в собственном смысле принадлежит только Богу. Также и словами: «отцом не называйте» не возбраняет почитать родителей; напротив, Ему угодно, чтобы мы почитали родителей и особенно духовных отцов. Этими словами Христос возводит нас к познанию истинного Отца, то есть Бога, так как отец в собственном смысле есть Бог, плотские же родители не суть виновники нашего бытия, а только </a:t>
            </a:r>
            <a:r>
              <a:rPr lang="ru-RU" sz="1600" b="1" i="1" dirty="0" err="1">
                <a:solidFill>
                  <a:schemeClr val="tx1"/>
                </a:solidFill>
              </a:rPr>
              <a:t>содействователи</a:t>
            </a:r>
            <a:r>
              <a:rPr lang="ru-RU" sz="1600" b="1" i="1" dirty="0">
                <a:solidFill>
                  <a:schemeClr val="tx1"/>
                </a:solidFill>
              </a:rPr>
              <a:t> и орудия </a:t>
            </a:r>
            <a:r>
              <a:rPr lang="ru-RU" sz="1600" b="1" i="1" dirty="0" smtClean="0">
                <a:solidFill>
                  <a:schemeClr val="tx1"/>
                </a:solidFill>
              </a:rPr>
              <a:t>Божии».</a:t>
            </a:r>
            <a:endParaRPr lang="ru-RU" sz="1600" b="1" i="1" dirty="0">
              <a:solidFill>
                <a:schemeClr val="tx1"/>
              </a:solidFill>
            </a:endParaRPr>
          </a:p>
        </p:txBody>
      </p:sp>
      <p:sp>
        <p:nvSpPr>
          <p:cNvPr id="7" name="Скругленный прямоугольник 6"/>
          <p:cNvSpPr/>
          <p:nvPr/>
        </p:nvSpPr>
        <p:spPr>
          <a:xfrm>
            <a:off x="179512" y="1844824"/>
            <a:ext cx="8784976" cy="201622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a:solidFill>
                  <a:schemeClr val="tx1"/>
                </a:solidFill>
              </a:rPr>
              <a:t>Блж</a:t>
            </a:r>
            <a:r>
              <a:rPr lang="ru-RU" sz="1500" b="1" dirty="0">
                <a:solidFill>
                  <a:schemeClr val="tx1"/>
                </a:solidFill>
              </a:rPr>
              <a:t>. </a:t>
            </a:r>
            <a:r>
              <a:rPr lang="ru-RU" sz="1500" b="1" dirty="0" err="1">
                <a:solidFill>
                  <a:schemeClr val="tx1"/>
                </a:solidFill>
              </a:rPr>
              <a:t>Феофилакт</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Фарисеи считались подвижниками и отсеченными от прочих, а законники были книжники и учителя и для желающих разрешали вопросы из Закона. Они (законники) налагали на людей бремена тяжелые и </a:t>
            </a:r>
            <a:r>
              <a:rPr lang="ru-RU" sz="1500" b="1" i="1" dirty="0" err="1">
                <a:solidFill>
                  <a:schemeClr val="tx1"/>
                </a:solidFill>
              </a:rPr>
              <a:t>неудобоносимые</a:t>
            </a:r>
            <a:r>
              <a:rPr lang="ru-RU" sz="1500" b="1" i="1" dirty="0">
                <a:solidFill>
                  <a:schemeClr val="tx1"/>
                </a:solidFill>
              </a:rPr>
              <a:t>; а сами не дотрагивались до этих бремен и перстом своим, то есть сами ничего не соблюдали из того, что заповедовали прочим. Когда же он ничего не делает из того, чему учит, тогда бремена кажутся ученикам истинно тяжелыми, так как даже и учитель не может выполнить их. - Господь обнаруживает также, что иудеи - потомки Каина и наследники его злобы, когда говорит, что вся кровь, пролитая от Авеля до </a:t>
            </a:r>
            <a:r>
              <a:rPr lang="ru-RU" sz="1500" b="1" i="1" dirty="0" err="1">
                <a:solidFill>
                  <a:schemeClr val="tx1"/>
                </a:solidFill>
              </a:rPr>
              <a:t>Захарии</a:t>
            </a:r>
            <a:r>
              <a:rPr lang="ru-RU" sz="1500" b="1" i="1" dirty="0">
                <a:solidFill>
                  <a:schemeClr val="tx1"/>
                </a:solidFill>
              </a:rPr>
              <a:t>, взыщется от рода сего. Вы, - говорит, - убивали пророков, братьев ваших, как и он - </a:t>
            </a:r>
            <a:r>
              <a:rPr lang="ru-RU" sz="1500" b="1" i="1" dirty="0" smtClean="0">
                <a:solidFill>
                  <a:schemeClr val="tx1"/>
                </a:solidFill>
              </a:rPr>
              <a:t>Авеля».</a:t>
            </a:r>
            <a:endParaRPr lang="ru-RU" sz="1500" b="1" i="1" dirty="0">
              <a:solidFill>
                <a:schemeClr val="tx1"/>
              </a:solidFill>
            </a:endParaRPr>
          </a:p>
        </p:txBody>
      </p:sp>
      <p:sp>
        <p:nvSpPr>
          <p:cNvPr id="8" name="Скругленный прямоугольник 7"/>
          <p:cNvSpPr/>
          <p:nvPr/>
        </p:nvSpPr>
        <p:spPr>
          <a:xfrm>
            <a:off x="179512" y="2826555"/>
            <a:ext cx="8784976" cy="129614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smtClean="0">
                <a:solidFill>
                  <a:schemeClr val="tx1"/>
                </a:solidFill>
              </a:rPr>
              <a:t>Блж</a:t>
            </a:r>
            <a:r>
              <a:rPr lang="ru-RU" sz="1500" b="1" dirty="0" smtClean="0">
                <a:solidFill>
                  <a:schemeClr val="tx1"/>
                </a:solidFill>
              </a:rPr>
              <a:t>. </a:t>
            </a:r>
            <a:r>
              <a:rPr lang="ru-RU" sz="1500" b="1" dirty="0" err="1" smtClean="0">
                <a:solidFill>
                  <a:schemeClr val="tx1"/>
                </a:solidFill>
              </a:rPr>
              <a:t>Феофилакт</a:t>
            </a:r>
            <a:r>
              <a:rPr lang="ru-RU" sz="1500" b="1" dirty="0" smtClean="0">
                <a:solidFill>
                  <a:schemeClr val="tx1"/>
                </a:solidFill>
              </a:rPr>
              <a:t>: </a:t>
            </a:r>
            <a:r>
              <a:rPr lang="ru-RU" sz="1500" b="1" i="1" dirty="0" smtClean="0">
                <a:solidFill>
                  <a:schemeClr val="tx1"/>
                </a:solidFill>
              </a:rPr>
              <a:t>«Они </a:t>
            </a:r>
            <a:r>
              <a:rPr lang="ru-RU" sz="1500" b="1" i="1" dirty="0">
                <a:solidFill>
                  <a:schemeClr val="tx1"/>
                </a:solidFill>
              </a:rPr>
              <a:t>(фарисеи) любили, чтобы всякий человек отдавал им честь и чтобы в народных собраниях называли их титулом: </a:t>
            </a:r>
            <a:r>
              <a:rPr lang="ru-RU" sz="1500" b="1" i="1" dirty="0" smtClean="0">
                <a:solidFill>
                  <a:schemeClr val="tx1"/>
                </a:solidFill>
              </a:rPr>
              <a:t>учитель. </a:t>
            </a:r>
            <a:r>
              <a:rPr lang="ru-RU" sz="1500" b="1" i="1" dirty="0">
                <a:solidFill>
                  <a:schemeClr val="tx1"/>
                </a:solidFill>
              </a:rPr>
              <a:t>Господь же говорит: вы подобны гробам, которые полны всякой гнилости, а снаружи блещут мрамором; люди по наружности их не узнают, какими правилами они руководствуются в жизни (почему они ходят), а если бы знали, то отвратились бы по причине внутренней </a:t>
            </a:r>
            <a:r>
              <a:rPr lang="ru-RU" sz="1500" b="1" i="1" dirty="0" smtClean="0">
                <a:solidFill>
                  <a:schemeClr val="tx1"/>
                </a:solidFill>
              </a:rPr>
              <a:t>скверности».</a:t>
            </a:r>
            <a:endParaRPr lang="ru-RU" sz="1500" b="1" i="1" dirty="0">
              <a:solidFill>
                <a:schemeClr val="tx1"/>
              </a:solidFill>
            </a:endParaRPr>
          </a:p>
        </p:txBody>
      </p:sp>
    </p:spTree>
    <p:extLst>
      <p:ext uri="{BB962C8B-B14F-4D97-AF65-F5344CB8AC3E}">
        <p14:creationId xmlns:p14="http://schemas.microsoft.com/office/powerpoint/2010/main" val="81199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8752279"/>
              </p:ext>
            </p:extLst>
          </p:nvPr>
        </p:nvGraphicFramePr>
        <p:xfrm>
          <a:off x="107504" y="210904"/>
          <a:ext cx="8928991" cy="6314440"/>
        </p:xfrm>
        <a:graphic>
          <a:graphicData uri="http://schemas.openxmlformats.org/drawingml/2006/table">
            <a:tbl>
              <a:tblPr firstRow="1" bandRow="1">
                <a:tableStyleId>{5C22544A-7EE6-4342-B048-85BDC9FD1C3A}</a:tableStyleId>
              </a:tblPr>
              <a:tblGrid>
                <a:gridCol w="8928991"/>
              </a:tblGrid>
              <a:tr h="370840">
                <a:tc>
                  <a:txBody>
                    <a:bodyPr/>
                    <a:lstStyle/>
                    <a:p>
                      <a:endParaRPr lang="ru-RU" sz="1500" b="1" dirty="0"/>
                    </a:p>
                  </a:txBody>
                  <a:tcPr/>
                </a:tc>
              </a:tr>
              <a:tr h="370840">
                <a:tc>
                  <a:txBody>
                    <a:bodyPr/>
                    <a:lstStyle/>
                    <a:p>
                      <a:r>
                        <a:rPr lang="ru-RU" sz="1500" b="1" dirty="0" smtClean="0"/>
                        <a:t>23. Горе вам, книжники и фарисеи, лицемеры, что даете десятину с мяты, аниса и тмина, и оставили важнейшее в законе: суд, милость и веру; сие надлежало делать, и того не оставлять. </a:t>
                      </a:r>
                    </a:p>
                    <a:p>
                      <a:r>
                        <a:rPr lang="ru-RU" sz="1500" b="1" dirty="0" smtClean="0"/>
                        <a:t>24. Вожди слепые, оцеживающие комара, а верблюда поглощающие! </a:t>
                      </a:r>
                    </a:p>
                    <a:p>
                      <a:r>
                        <a:rPr lang="ru-RU" sz="1500" b="1" dirty="0" smtClean="0"/>
                        <a:t>25. Горе вам, книжники и фарисеи, лицемеры, что очищаете внешность чаши и блюда, между тем как внутри они полны хищения и неправды. </a:t>
                      </a:r>
                    </a:p>
                    <a:p>
                      <a:r>
                        <a:rPr lang="ru-RU" sz="1500" b="1" dirty="0" smtClean="0"/>
                        <a:t>26. Фарисей слепой! очисти прежде внутренность чаши и блюда, чтобы чиста была и внешность их. </a:t>
                      </a:r>
                    </a:p>
                    <a:p>
                      <a:r>
                        <a:rPr lang="ru-RU" sz="1500" b="1" dirty="0" smtClean="0"/>
                        <a:t>27. Горе вам, книжники и фарисеи, лицемеры, что уподобляетесь окрашенным гробам, которые снаружи кажутся красивыми, а внутри полны костей мертвых и всякой нечистоты; </a:t>
                      </a:r>
                    </a:p>
                    <a:p>
                      <a:r>
                        <a:rPr lang="ru-RU" sz="1500" b="1" dirty="0" smtClean="0"/>
                        <a:t>28. так и вы по наружности кажетесь людям праведными, а внутри исполнены лицемерия и беззакония. </a:t>
                      </a:r>
                    </a:p>
                    <a:p>
                      <a:r>
                        <a:rPr lang="ru-RU" sz="1500" b="1" dirty="0" smtClean="0"/>
                        <a:t>29. Горе вам, книжники и фарисеи, лицемеры, что строите гробницы пророкам и украшаете памятники праведников, </a:t>
                      </a:r>
                    </a:p>
                    <a:p>
                      <a:r>
                        <a:rPr lang="ru-RU" sz="1500" b="1" dirty="0" smtClean="0"/>
                        <a:t>30. и говорите: если бы мы были во дни отцов наших, то не были бы сообщниками их в пролитии крови пророков; </a:t>
                      </a:r>
                    </a:p>
                    <a:p>
                      <a:r>
                        <a:rPr lang="ru-RU" sz="1500" b="1" dirty="0" smtClean="0"/>
                        <a:t>31. таким образом вы сами против себя свидетельствуете, что вы сыновья тех, которые избили пророков; </a:t>
                      </a:r>
                    </a:p>
                    <a:p>
                      <a:r>
                        <a:rPr lang="ru-RU" sz="1500" b="1" dirty="0" smtClean="0"/>
                        <a:t>32. дополняйте же меру отцов ваших. </a:t>
                      </a:r>
                    </a:p>
                    <a:p>
                      <a:r>
                        <a:rPr lang="ru-RU" sz="1500" b="1" dirty="0" smtClean="0"/>
                        <a:t>33. Змии, порождения </a:t>
                      </a:r>
                      <a:r>
                        <a:rPr lang="ru-RU" sz="1500" b="1" dirty="0" err="1" smtClean="0"/>
                        <a:t>ехиднины</a:t>
                      </a:r>
                      <a:r>
                        <a:rPr lang="ru-RU" sz="1500" b="1" dirty="0" smtClean="0"/>
                        <a:t>! как убежите вы от осуждения в геенну? </a:t>
                      </a:r>
                    </a:p>
                    <a:p>
                      <a:r>
                        <a:rPr lang="ru-RU" sz="1500" b="1" dirty="0" smtClean="0"/>
                        <a:t>34. Посему, вот, Я посылаю к вам пророков, и мудрых, и книжников; и вы иных убьете и распнете, а иных будете бить в синагогах ваших и гнать из города в город; </a:t>
                      </a:r>
                    </a:p>
                    <a:p>
                      <a:r>
                        <a:rPr lang="ru-RU" sz="1500" b="1" dirty="0" smtClean="0"/>
                        <a:t>35. да придет на вас вся кровь праведная, пролитая на земле, от крови Авеля праведного до крови </a:t>
                      </a:r>
                      <a:r>
                        <a:rPr lang="ru-RU" sz="1500" b="1" dirty="0" err="1" smtClean="0"/>
                        <a:t>Захарии</a:t>
                      </a:r>
                      <a:r>
                        <a:rPr lang="ru-RU" sz="1500" b="1" dirty="0" smtClean="0"/>
                        <a:t>, сына </a:t>
                      </a:r>
                      <a:r>
                        <a:rPr lang="ru-RU" sz="1500" b="1" dirty="0" err="1" smtClean="0"/>
                        <a:t>Варахиина</a:t>
                      </a:r>
                      <a:r>
                        <a:rPr lang="ru-RU" sz="1500" b="1" dirty="0" smtClean="0"/>
                        <a:t>, которого вы убили между храмом и жертвенником. </a:t>
                      </a:r>
                    </a:p>
                    <a:p>
                      <a:r>
                        <a:rPr lang="ru-RU" sz="1500" b="1" dirty="0" smtClean="0"/>
                        <a:t>36. Истинно говорю вам, что все сие придет на род сей. </a:t>
                      </a:r>
                    </a:p>
                    <a:p>
                      <a:r>
                        <a:rPr lang="ru-RU" sz="1500" b="1" dirty="0" smtClean="0"/>
                        <a:t>37. Иерусалим, Иерусалим, избивающий пророков и камнями побивающий посланных к тебе! сколько раз хотел Я собрать детей твоих, как птица собирает птенцов своих под крылья, и вы не захотели! </a:t>
                      </a:r>
                    </a:p>
                    <a:p>
                      <a:r>
                        <a:rPr lang="ru-RU" sz="1500" b="1" dirty="0" smtClean="0"/>
                        <a:t>38. Се, оставляется вам дом ваш пуст. </a:t>
                      </a:r>
                    </a:p>
                    <a:p>
                      <a:r>
                        <a:rPr lang="ru-RU" sz="1500" b="1" dirty="0" smtClean="0"/>
                        <a:t>39. Ибо сказываю вам: не увидите Меня отныне, доколе не воскликнете: благословен </a:t>
                      </a:r>
                      <a:r>
                        <a:rPr lang="ru-RU" sz="1500" b="1" dirty="0" err="1" smtClean="0"/>
                        <a:t>Грядый</a:t>
                      </a:r>
                      <a:r>
                        <a:rPr lang="ru-RU" sz="1500" b="1" dirty="0" smtClean="0"/>
                        <a:t> во имя Господне! </a:t>
                      </a:r>
                      <a:endParaRPr lang="ru-RU" sz="1500" b="1" dirty="0"/>
                    </a:p>
                  </a:txBody>
                  <a:tcPr marL="0" marR="0" marT="0" marB="0"/>
                </a:tc>
              </a:tr>
            </a:tbl>
          </a:graphicData>
        </a:graphic>
      </p:graphicFrame>
      <p:sp>
        <p:nvSpPr>
          <p:cNvPr id="5" name="Скругленный прямоугольник 4"/>
          <p:cNvSpPr/>
          <p:nvPr/>
        </p:nvSpPr>
        <p:spPr>
          <a:xfrm>
            <a:off x="107504" y="1052736"/>
            <a:ext cx="8784976" cy="1692188"/>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a:solidFill>
                  <a:schemeClr val="tx1"/>
                </a:solidFill>
              </a:rPr>
              <a:t>Блж</a:t>
            </a:r>
            <a:r>
              <a:rPr lang="ru-RU" sz="1500" b="1" dirty="0">
                <a:solidFill>
                  <a:schemeClr val="tx1"/>
                </a:solidFill>
              </a:rPr>
              <a:t>. </a:t>
            </a:r>
            <a:r>
              <a:rPr lang="ru-RU" sz="1500" b="1" dirty="0" err="1">
                <a:solidFill>
                  <a:schemeClr val="tx1"/>
                </a:solidFill>
              </a:rPr>
              <a:t>Феофилакт</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Фарисеи именно для того, чтобы не преступить Закона, давали десятину и с самых незначительных предметов, и если кто упрекал их в мелочности, они ссылались на Закон, который повелевал приносить священникам десятину со всего. Поэтому Господь и говорит: как сим вы не пренебрегаете, так надлежало вам творить суд и любовь Божию. Поскольку фарисеи были неправосудны, притесняли вдовиц и сирот, то Господь говорит: должно вам иметь </a:t>
            </a:r>
            <a:r>
              <a:rPr lang="ru-RU" sz="1500" b="1" i="1" dirty="0" smtClean="0">
                <a:solidFill>
                  <a:schemeClr val="tx1"/>
                </a:solidFill>
              </a:rPr>
              <a:t>«суд</a:t>
            </a:r>
            <a:r>
              <a:rPr lang="ru-RU" sz="1500" b="1" i="1" dirty="0">
                <a:solidFill>
                  <a:schemeClr val="tx1"/>
                </a:solidFill>
              </a:rPr>
              <a:t>», то есть правосудие. Поскольку же они были презрительны и к Богу, без рассуждения простирая руку к священным делам, то Господь заповедует им иметь «любовь Божию</a:t>
            </a:r>
            <a:r>
              <a:rPr lang="ru-RU" sz="1500" b="1" i="1" dirty="0" smtClean="0">
                <a:solidFill>
                  <a:schemeClr val="tx1"/>
                </a:solidFill>
              </a:rPr>
              <a:t>»».</a:t>
            </a:r>
            <a:endParaRPr lang="ru-RU" sz="1500" b="1" i="1" dirty="0">
              <a:solidFill>
                <a:schemeClr val="tx1"/>
              </a:solidFill>
            </a:endParaRPr>
          </a:p>
        </p:txBody>
      </p:sp>
      <p:sp>
        <p:nvSpPr>
          <p:cNvPr id="6" name="Скругленный прямоугольник 5"/>
          <p:cNvSpPr/>
          <p:nvPr/>
        </p:nvSpPr>
        <p:spPr>
          <a:xfrm>
            <a:off x="179512" y="4725144"/>
            <a:ext cx="8784976" cy="194421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smtClean="0">
                <a:solidFill>
                  <a:schemeClr val="tx1"/>
                </a:solidFill>
              </a:rPr>
              <a:t>Блж</a:t>
            </a:r>
            <a:r>
              <a:rPr lang="ru-RU" sz="1500" b="1" dirty="0" smtClean="0">
                <a:solidFill>
                  <a:schemeClr val="tx1"/>
                </a:solidFill>
              </a:rPr>
              <a:t>. </a:t>
            </a:r>
            <a:r>
              <a:rPr lang="ru-RU" sz="1500" b="1" dirty="0" err="1" smtClean="0">
                <a:solidFill>
                  <a:schemeClr val="tx1"/>
                </a:solidFill>
              </a:rPr>
              <a:t>Феофилакт</a:t>
            </a:r>
            <a:r>
              <a:rPr lang="ru-RU" sz="1500" b="1" dirty="0" smtClean="0">
                <a:solidFill>
                  <a:schemeClr val="tx1"/>
                </a:solidFill>
              </a:rPr>
              <a:t>: </a:t>
            </a:r>
            <a:r>
              <a:rPr lang="ru-RU" sz="1500" b="1" i="1" dirty="0" smtClean="0">
                <a:solidFill>
                  <a:schemeClr val="tx1"/>
                </a:solidFill>
              </a:rPr>
              <a:t>«Кто </a:t>
            </a:r>
            <a:r>
              <a:rPr lang="ru-RU" sz="1500" b="1" i="1" dirty="0">
                <a:solidFill>
                  <a:schemeClr val="tx1"/>
                </a:solidFill>
              </a:rPr>
              <a:t>же был </a:t>
            </a:r>
            <a:r>
              <a:rPr lang="ru-RU" sz="1500" b="1" i="1" dirty="0" err="1">
                <a:solidFill>
                  <a:schemeClr val="tx1"/>
                </a:solidFill>
              </a:rPr>
              <a:t>Захария</a:t>
            </a:r>
            <a:r>
              <a:rPr lang="ru-RU" sz="1500" b="1" i="1" dirty="0">
                <a:solidFill>
                  <a:schemeClr val="tx1"/>
                </a:solidFill>
              </a:rPr>
              <a:t>, которого убили между храмом и алтарем? Одни говорят, что это давнишний </a:t>
            </a:r>
            <a:r>
              <a:rPr lang="ru-RU" sz="1500" b="1" i="1" dirty="0" err="1">
                <a:solidFill>
                  <a:schemeClr val="tx1"/>
                </a:solidFill>
              </a:rPr>
              <a:t>Захария</a:t>
            </a:r>
            <a:r>
              <a:rPr lang="ru-RU" sz="1500" b="1" i="1" dirty="0">
                <a:solidFill>
                  <a:schemeClr val="tx1"/>
                </a:solidFill>
              </a:rPr>
              <a:t>, сын </a:t>
            </a:r>
            <a:r>
              <a:rPr lang="ru-RU" sz="1500" b="1" i="1" dirty="0" err="1">
                <a:solidFill>
                  <a:schemeClr val="tx1"/>
                </a:solidFill>
              </a:rPr>
              <a:t>Иодаев</a:t>
            </a:r>
            <a:r>
              <a:rPr lang="ru-RU" sz="1500" b="1" i="1" dirty="0">
                <a:solidFill>
                  <a:schemeClr val="tx1"/>
                </a:solidFill>
              </a:rPr>
              <a:t>, которого побили камнями, как известно из книги </a:t>
            </a:r>
            <a:r>
              <a:rPr lang="ru-RU" sz="1500" b="1" i="1" dirty="0" smtClean="0">
                <a:solidFill>
                  <a:schemeClr val="tx1"/>
                </a:solidFill>
              </a:rPr>
              <a:t>Царств (2 Пар. 24, 20-21). </a:t>
            </a:r>
            <a:r>
              <a:rPr lang="ru-RU" sz="1500" b="1" i="1" dirty="0">
                <a:solidFill>
                  <a:schemeClr val="tx1"/>
                </a:solidFill>
              </a:rPr>
              <a:t>Другие же говорят, что это отец Предтечи. Он не исключил из ряда дев Богородицу после того, как она родила Христа, и поставил ее на том же месте, где и они стояли; а это место было между храмом и внешним медным алтарем. За это и убили его. Так как некоторые ожидали во Христе будущего царя своего, а другие между тем не желали быть под властью царя, то поэтому убили этого святого и за то, что он утверждал, что родила Дева и что родился Христос, будущий Царь их, что было им противно, ибо они желали быть без </a:t>
            </a:r>
            <a:r>
              <a:rPr lang="ru-RU" sz="1500" b="1" i="1" dirty="0" smtClean="0">
                <a:solidFill>
                  <a:schemeClr val="tx1"/>
                </a:solidFill>
              </a:rPr>
              <a:t>царя».</a:t>
            </a:r>
            <a:endParaRPr lang="ru-RU" sz="1500" b="1" i="1" dirty="0">
              <a:solidFill>
                <a:schemeClr val="tx1"/>
              </a:solidFill>
            </a:endParaRPr>
          </a:p>
        </p:txBody>
      </p:sp>
    </p:spTree>
    <p:extLst>
      <p:ext uri="{BB962C8B-B14F-4D97-AF65-F5344CB8AC3E}">
        <p14:creationId xmlns:p14="http://schemas.microsoft.com/office/powerpoint/2010/main" val="421739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763900583"/>
              </p:ext>
            </p:extLst>
          </p:nvPr>
        </p:nvGraphicFramePr>
        <p:xfrm>
          <a:off x="323528" y="1052736"/>
          <a:ext cx="8568952" cy="4119880"/>
        </p:xfrm>
        <a:graphic>
          <a:graphicData uri="http://schemas.openxmlformats.org/drawingml/2006/table">
            <a:tbl>
              <a:tblPr firstRow="1" bandRow="1">
                <a:tableStyleId>{00A15C55-8517-42AA-B614-E9B94910E393}</a:tableStyleId>
              </a:tblPr>
              <a:tblGrid>
                <a:gridCol w="8568952"/>
              </a:tblGrid>
              <a:tr h="370840">
                <a:tc>
                  <a:txBody>
                    <a:bodyPr/>
                    <a:lstStyle/>
                    <a:p>
                      <a:pPr algn="ctr"/>
                      <a:r>
                        <a:rPr lang="ru-RU" sz="1600" b="1" dirty="0" err="1" smtClean="0">
                          <a:solidFill>
                            <a:schemeClr val="tx1"/>
                          </a:solidFill>
                        </a:rPr>
                        <a:t>Лк</a:t>
                      </a:r>
                      <a:r>
                        <a:rPr lang="ru-RU" sz="1600" b="1" dirty="0" smtClean="0">
                          <a:solidFill>
                            <a:schemeClr val="tx1"/>
                          </a:solidFill>
                        </a:rPr>
                        <a:t>. 15, 1-10</a:t>
                      </a:r>
                      <a:endParaRPr lang="ru-RU" sz="1600" b="1" dirty="0">
                        <a:solidFill>
                          <a:schemeClr val="tx1"/>
                        </a:solidFill>
                      </a:endParaRPr>
                    </a:p>
                  </a:txBody>
                  <a:tcPr/>
                </a:tc>
              </a:tr>
              <a:tr h="370840">
                <a:tc>
                  <a:txBody>
                    <a:bodyPr/>
                    <a:lstStyle/>
                    <a:p>
                      <a:r>
                        <a:rPr lang="ru-RU" sz="1600" b="1" dirty="0" smtClean="0"/>
                        <a:t>1. Приближались к Нему все мытари и грешники слушать Его. </a:t>
                      </a:r>
                    </a:p>
                    <a:p>
                      <a:r>
                        <a:rPr lang="ru-RU" sz="1600" b="1" dirty="0" smtClean="0"/>
                        <a:t>2. Фарисеи же и книжники роптали, говоря: Он принимает грешников и ест с ними. </a:t>
                      </a:r>
                    </a:p>
                    <a:p>
                      <a:r>
                        <a:rPr lang="ru-RU" sz="1600" b="1" dirty="0" smtClean="0"/>
                        <a:t>3. Но Он сказал им следующую притчу: </a:t>
                      </a:r>
                    </a:p>
                    <a:p>
                      <a:r>
                        <a:rPr lang="ru-RU" sz="1600" b="1" dirty="0" smtClean="0"/>
                        <a:t>4. кто из вас, имея сто овец и потеряв одну из них, не оставит девяноста девяти в пустыне и не пойдет за пропавшею, пока не найдет ее? </a:t>
                      </a:r>
                    </a:p>
                    <a:p>
                      <a:r>
                        <a:rPr lang="ru-RU" sz="1600" b="1" dirty="0" smtClean="0"/>
                        <a:t>5. А найдя, возьмет ее на плечи свои с радостью </a:t>
                      </a:r>
                    </a:p>
                    <a:p>
                      <a:r>
                        <a:rPr lang="ru-RU" sz="1600" b="1" dirty="0" smtClean="0"/>
                        <a:t>6. и, придя домой, созовет друзей и соседей и скажет им: порадуйтесь со мною: я нашел мою пропавшую овцу. </a:t>
                      </a:r>
                    </a:p>
                    <a:p>
                      <a:r>
                        <a:rPr lang="ru-RU" sz="1600" b="1" dirty="0" smtClean="0"/>
                        <a:t>7. Сказываю вам, что так на небесах более радости будет об одном грешнике кающемся, нежели о девяноста девяти праведниках, не имеющих нужды в покаянии. </a:t>
                      </a:r>
                    </a:p>
                    <a:p>
                      <a:r>
                        <a:rPr lang="ru-RU" sz="1600" b="1" dirty="0" smtClean="0"/>
                        <a:t>8. Или какая женщина, имея десять драхм, если потеряет одну драхму, не зажжет свечи и не станет мести комнату и искать тщательно, пока не найдет, </a:t>
                      </a:r>
                    </a:p>
                    <a:p>
                      <a:r>
                        <a:rPr lang="ru-RU" sz="1600" b="1" dirty="0" smtClean="0"/>
                        <a:t>9. а найдя, созовет подруг и соседок и скажет: порадуйтесь со мною: я нашла потерянную драхму. </a:t>
                      </a:r>
                    </a:p>
                    <a:p>
                      <a:r>
                        <a:rPr lang="ru-RU" sz="1600" b="1" dirty="0" smtClean="0"/>
                        <a:t>10. Так, говорю вам, бывает радость у Ангелов Божиих и об одном грешнике кающемся. </a:t>
                      </a:r>
                    </a:p>
                  </a:txBody>
                  <a:tcPr/>
                </a:tc>
              </a:tr>
            </a:tbl>
          </a:graphicData>
        </a:graphic>
      </p:graphicFrame>
      <p:sp>
        <p:nvSpPr>
          <p:cNvPr id="4" name="Скругленный прямоугольник 3"/>
          <p:cNvSpPr/>
          <p:nvPr/>
        </p:nvSpPr>
        <p:spPr>
          <a:xfrm>
            <a:off x="1763688" y="332656"/>
            <a:ext cx="5616624"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400" b="1" dirty="0">
                <a:solidFill>
                  <a:schemeClr val="tx1"/>
                </a:solidFill>
              </a:rPr>
              <a:t>Притчи-обличения фарисеев</a:t>
            </a:r>
            <a:endParaRPr lang="ru-RU" sz="2400" dirty="0">
              <a:solidFill>
                <a:schemeClr val="tx1"/>
              </a:solidFill>
            </a:endParaRPr>
          </a:p>
        </p:txBody>
      </p:sp>
      <p:sp>
        <p:nvSpPr>
          <p:cNvPr id="6" name="Скругленный прямоугольник 5"/>
          <p:cNvSpPr/>
          <p:nvPr/>
        </p:nvSpPr>
        <p:spPr>
          <a:xfrm>
            <a:off x="323528" y="4509120"/>
            <a:ext cx="8568952" cy="223224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smtClean="0">
                <a:solidFill>
                  <a:schemeClr val="tx1"/>
                </a:solidFill>
              </a:rPr>
              <a:t>«</a:t>
            </a:r>
            <a:r>
              <a:rPr lang="ru-RU" sz="1600" b="1" i="1" dirty="0">
                <a:solidFill>
                  <a:schemeClr val="tx1"/>
                </a:solidFill>
              </a:rPr>
              <a:t>П</a:t>
            </a:r>
            <a:r>
              <a:rPr lang="ru-RU" sz="1600" b="1" i="1" dirty="0" smtClean="0">
                <a:solidFill>
                  <a:schemeClr val="tx1"/>
                </a:solidFill>
              </a:rPr>
              <a:t>од </a:t>
            </a:r>
            <a:r>
              <a:rPr lang="ru-RU" sz="1600" b="1" i="1" dirty="0">
                <a:solidFill>
                  <a:schemeClr val="tx1"/>
                </a:solidFill>
              </a:rPr>
              <a:t>девяносто девятью овцами разумеет праведников, а под одной овцой - падшего грешника. Некоторые же под сотней овец разумеют все разумные твари, а под одной овцой - человека разумной природы, которую, когда она заблудилась, взыскал добрый пастырь, оставив девяносто девять в пустыне, то есть в вышнем, небесном месте. Ибо небо, отдаленное от мирского треволнения и исполненное всякого мира и тишины, есть пустыня. Господь, найдя эту погибшую овцу, положил ее на Свои плечи. Ибо Он понес наши болезни и грехи (</a:t>
            </a:r>
            <a:r>
              <a:rPr lang="ru-RU" sz="1600" b="1" i="1" dirty="0" err="1">
                <a:solidFill>
                  <a:schemeClr val="tx1"/>
                </a:solidFill>
              </a:rPr>
              <a:t>Ис</a:t>
            </a:r>
            <a:r>
              <a:rPr lang="ru-RU" sz="1600" b="1" i="1" dirty="0">
                <a:solidFill>
                  <a:schemeClr val="tx1"/>
                </a:solidFill>
              </a:rPr>
              <a:t>. 53, 4</a:t>
            </a:r>
            <a:r>
              <a:rPr lang="ru-RU" sz="1600" b="1" i="1" dirty="0" smtClean="0">
                <a:solidFill>
                  <a:schemeClr val="tx1"/>
                </a:solidFill>
              </a:rPr>
              <a:t>), </a:t>
            </a:r>
            <a:r>
              <a:rPr lang="ru-RU" sz="1600" b="1" i="1" dirty="0">
                <a:solidFill>
                  <a:schemeClr val="tx1"/>
                </a:solidFill>
              </a:rPr>
              <a:t>и не тяготясь взял на Себя все наши бремена; Он уплатил все, чем мы должны были, и удобно и без труда спас нас (и довел) до самого дома, то есть до </a:t>
            </a:r>
            <a:r>
              <a:rPr lang="ru-RU" sz="1600" b="1" i="1" dirty="0" smtClean="0">
                <a:solidFill>
                  <a:schemeClr val="tx1"/>
                </a:solidFill>
              </a:rPr>
              <a:t>неба».</a:t>
            </a:r>
            <a:endParaRPr lang="ru-RU" sz="1600" b="1" i="1" dirty="0">
              <a:solidFill>
                <a:schemeClr val="tx1"/>
              </a:solidFill>
            </a:endParaRPr>
          </a:p>
        </p:txBody>
      </p:sp>
    </p:spTree>
    <p:extLst>
      <p:ext uri="{BB962C8B-B14F-4D97-AF65-F5344CB8AC3E}">
        <p14:creationId xmlns:p14="http://schemas.microsoft.com/office/powerpoint/2010/main" val="308945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607525670"/>
              </p:ext>
            </p:extLst>
          </p:nvPr>
        </p:nvGraphicFramePr>
        <p:xfrm>
          <a:off x="323528" y="734144"/>
          <a:ext cx="8496944" cy="5791200"/>
        </p:xfrm>
        <a:graphic>
          <a:graphicData uri="http://schemas.openxmlformats.org/drawingml/2006/table">
            <a:tbl>
              <a:tblPr firstRow="1" bandRow="1">
                <a:tableStyleId>{00A15C55-8517-42AA-B614-E9B94910E393}</a:tableStyleId>
              </a:tblPr>
              <a:tblGrid>
                <a:gridCol w="8496944"/>
              </a:tblGrid>
              <a:tr h="216000">
                <a:tc>
                  <a:txBody>
                    <a:bodyPr/>
                    <a:lstStyle/>
                    <a:p>
                      <a:pPr algn="ctr"/>
                      <a:r>
                        <a:rPr lang="ru-RU" sz="1600" b="1" dirty="0" err="1" smtClean="0">
                          <a:solidFill>
                            <a:schemeClr val="tx1"/>
                          </a:solidFill>
                        </a:rPr>
                        <a:t>Лк</a:t>
                      </a:r>
                      <a:r>
                        <a:rPr lang="ru-RU" sz="1600" b="1" dirty="0" smtClean="0">
                          <a:solidFill>
                            <a:schemeClr val="tx1"/>
                          </a:solidFill>
                        </a:rPr>
                        <a:t>. 15, 11-32</a:t>
                      </a:r>
                      <a:endParaRPr lang="ru-RU" sz="1600" b="1" dirty="0">
                        <a:solidFill>
                          <a:schemeClr val="tx1"/>
                        </a:solidFill>
                      </a:endParaRPr>
                    </a:p>
                  </a:txBody>
                  <a:tcPr/>
                </a:tc>
              </a:tr>
              <a:tr h="370840">
                <a:tc>
                  <a:txBody>
                    <a:bodyPr/>
                    <a:lstStyle/>
                    <a:p>
                      <a:r>
                        <a:rPr lang="ru-RU" sz="1600" b="1" dirty="0" smtClean="0">
                          <a:solidFill>
                            <a:schemeClr val="tx1"/>
                          </a:solidFill>
                        </a:rPr>
                        <a:t>11. Еще сказал: у некоторого человека было два сына; </a:t>
                      </a:r>
                    </a:p>
                    <a:p>
                      <a:r>
                        <a:rPr lang="ru-RU" sz="1600" b="1" dirty="0" smtClean="0">
                          <a:solidFill>
                            <a:schemeClr val="tx1"/>
                          </a:solidFill>
                        </a:rPr>
                        <a:t>12. и сказал младший из них отцу: отче! дай мне следующую мне часть имения. И отец разделил им имение. </a:t>
                      </a:r>
                    </a:p>
                    <a:p>
                      <a:r>
                        <a:rPr lang="ru-RU" sz="1600" b="1" dirty="0" smtClean="0">
                          <a:solidFill>
                            <a:schemeClr val="tx1"/>
                          </a:solidFill>
                        </a:rPr>
                        <a:t>13. По прошествии немногих дней младший сын, собрав все, пошел в дальнюю сторону и там расточил имение свое, живя распутно. </a:t>
                      </a:r>
                    </a:p>
                    <a:p>
                      <a:r>
                        <a:rPr lang="ru-RU" sz="1600" b="1" dirty="0" smtClean="0">
                          <a:solidFill>
                            <a:schemeClr val="tx1"/>
                          </a:solidFill>
                        </a:rPr>
                        <a:t>14. Когда же он прожил все, настал великий голод в той стране, и он начал нуждаться; </a:t>
                      </a:r>
                    </a:p>
                    <a:p>
                      <a:r>
                        <a:rPr lang="ru-RU" sz="1600" b="1" dirty="0" smtClean="0">
                          <a:solidFill>
                            <a:schemeClr val="tx1"/>
                          </a:solidFill>
                        </a:rPr>
                        <a:t>15. и пошел, пристал к одному из жителей страны той, а тот послал его на поля свои пасти свиней; </a:t>
                      </a:r>
                    </a:p>
                    <a:p>
                      <a:r>
                        <a:rPr lang="ru-RU" sz="1600" b="1" dirty="0" smtClean="0">
                          <a:solidFill>
                            <a:schemeClr val="tx1"/>
                          </a:solidFill>
                        </a:rPr>
                        <a:t>16. и он рад был наполнить чрево свое рожками, которые ели свиньи, но никто не давал ему. </a:t>
                      </a:r>
                    </a:p>
                    <a:p>
                      <a:r>
                        <a:rPr lang="ru-RU" sz="1600" b="1" dirty="0" smtClean="0">
                          <a:solidFill>
                            <a:schemeClr val="tx1"/>
                          </a:solidFill>
                        </a:rPr>
                        <a:t>17. Придя же в себя, сказал: сколько наемников у отца моего избыточествуют хлебом, а я умираю от голода; </a:t>
                      </a:r>
                    </a:p>
                    <a:p>
                      <a:r>
                        <a:rPr lang="ru-RU" sz="1600" b="1" dirty="0" smtClean="0">
                          <a:solidFill>
                            <a:schemeClr val="tx1"/>
                          </a:solidFill>
                        </a:rPr>
                        <a:t>18. встану, пойду к отцу моему и скажу ему: отче! я согрешил против неба и пред тобою </a:t>
                      </a:r>
                    </a:p>
                    <a:p>
                      <a:r>
                        <a:rPr lang="ru-RU" sz="1600" b="1" dirty="0" smtClean="0">
                          <a:solidFill>
                            <a:schemeClr val="tx1"/>
                          </a:solidFill>
                        </a:rPr>
                        <a:t>19. и уже недостоин называться сыном твоим; прими меня в число наемников твоих. </a:t>
                      </a:r>
                    </a:p>
                    <a:p>
                      <a:r>
                        <a:rPr lang="ru-RU" sz="1600" b="1" dirty="0" smtClean="0">
                          <a:solidFill>
                            <a:schemeClr val="tx1"/>
                          </a:solidFill>
                        </a:rPr>
                        <a:t>20. Встал и пошел к отцу своему. И когда он был еще далеко, увидел его отец его и сжалился; и, побежав, пал ему на шею и целовал его. </a:t>
                      </a:r>
                    </a:p>
                    <a:p>
                      <a:r>
                        <a:rPr lang="ru-RU" sz="1600" b="1" dirty="0" smtClean="0">
                          <a:solidFill>
                            <a:schemeClr val="tx1"/>
                          </a:solidFill>
                        </a:rPr>
                        <a:t>21. Сын же сказал ему: отче! я согрешил против неба и пред тобою и уже недостоин называться сыном твоим. </a:t>
                      </a:r>
                    </a:p>
                    <a:p>
                      <a:r>
                        <a:rPr lang="ru-RU" sz="1600" b="1" dirty="0" smtClean="0">
                          <a:solidFill>
                            <a:schemeClr val="tx1"/>
                          </a:solidFill>
                        </a:rPr>
                        <a:t>22. А отец сказал рабам своим: принесите лучшую одежду и оденьте его, и дайте перстень на руку его и обувь на ноги; </a:t>
                      </a:r>
                    </a:p>
                    <a:p>
                      <a:r>
                        <a:rPr lang="ru-RU" sz="1600" b="1" dirty="0" smtClean="0">
                          <a:solidFill>
                            <a:schemeClr val="tx1"/>
                          </a:solidFill>
                        </a:rPr>
                        <a:t>23. и приведите откормленного теленка, и заколите; станем есть и веселиться! </a:t>
                      </a:r>
                    </a:p>
                    <a:p>
                      <a:r>
                        <a:rPr lang="ru-RU" sz="1600" b="1" dirty="0" smtClean="0">
                          <a:solidFill>
                            <a:schemeClr val="tx1"/>
                          </a:solidFill>
                        </a:rPr>
                        <a:t>24. ибо этот сын мой был мертв и ожил, пропадал и нашелся. И начали веселиться. </a:t>
                      </a:r>
                    </a:p>
                  </a:txBody>
                  <a:tcPr/>
                </a:tc>
              </a:tr>
            </a:tbl>
          </a:graphicData>
        </a:graphic>
      </p:graphicFrame>
      <p:pic>
        <p:nvPicPr>
          <p:cNvPr id="1027" name="Picture 3" descr="E:\лекции по Н. З\26\12.02.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1545"/>
            <a:ext cx="8349931" cy="6199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2195736" y="116632"/>
            <a:ext cx="4752528"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400" b="1" dirty="0" smtClean="0">
                <a:solidFill>
                  <a:schemeClr val="tx1"/>
                </a:solidFill>
              </a:rPr>
              <a:t>Притча о блудном сыне</a:t>
            </a:r>
            <a:endParaRPr lang="ru-RU" sz="2400" b="1" dirty="0">
              <a:solidFill>
                <a:schemeClr val="tx1"/>
              </a:solidFill>
            </a:endParaRPr>
          </a:p>
        </p:txBody>
      </p:sp>
      <p:sp>
        <p:nvSpPr>
          <p:cNvPr id="7" name="Скругленный прямоугольник 6"/>
          <p:cNvSpPr/>
          <p:nvPr/>
        </p:nvSpPr>
        <p:spPr>
          <a:xfrm>
            <a:off x="323528" y="1412776"/>
            <a:ext cx="8496944" cy="79208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«Под </a:t>
            </a:r>
            <a:r>
              <a:rPr lang="ru-RU" sz="1600" b="1" i="1" dirty="0">
                <a:solidFill>
                  <a:schemeClr val="tx1"/>
                </a:solidFill>
              </a:rPr>
              <a:t>образом </a:t>
            </a:r>
            <a:r>
              <a:rPr lang="ru-RU" sz="1600" b="1" i="1" dirty="0" smtClean="0">
                <a:solidFill>
                  <a:schemeClr val="tx1"/>
                </a:solidFill>
              </a:rPr>
              <a:t>человека (притча) </a:t>
            </a:r>
            <a:r>
              <a:rPr lang="ru-RU" sz="1600" b="1" i="1" dirty="0">
                <a:solidFill>
                  <a:schemeClr val="tx1"/>
                </a:solidFill>
              </a:rPr>
              <a:t>выводит Бога воистину человеколюбивого; под двумя сыновьями - два разряда людей, то есть праведников и </a:t>
            </a:r>
            <a:r>
              <a:rPr lang="ru-RU" sz="1600" b="1" i="1" dirty="0" smtClean="0">
                <a:solidFill>
                  <a:schemeClr val="tx1"/>
                </a:solidFill>
              </a:rPr>
              <a:t>грешников».</a:t>
            </a:r>
            <a:endParaRPr lang="ru-RU" sz="1600" b="1" i="1" dirty="0">
              <a:solidFill>
                <a:schemeClr val="tx1"/>
              </a:solidFill>
            </a:endParaRPr>
          </a:p>
        </p:txBody>
      </p:sp>
      <p:sp>
        <p:nvSpPr>
          <p:cNvPr id="8" name="Скругленный прямоугольник 7"/>
          <p:cNvSpPr/>
          <p:nvPr/>
        </p:nvSpPr>
        <p:spPr>
          <a:xfrm>
            <a:off x="323528" y="1880828"/>
            <a:ext cx="8496944" cy="126014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««Имение</a:t>
            </a:r>
            <a:r>
              <a:rPr lang="ru-RU" sz="1600" b="1" i="1" dirty="0">
                <a:solidFill>
                  <a:schemeClr val="tx1"/>
                </a:solidFill>
              </a:rPr>
              <a:t>» есть разумность, которой подчиняется и свобода. </a:t>
            </a:r>
            <a:r>
              <a:rPr lang="ru-RU" sz="1600" b="1" i="1" dirty="0" smtClean="0">
                <a:solidFill>
                  <a:schemeClr val="tx1"/>
                </a:solidFill>
              </a:rPr>
              <a:t>Господь </a:t>
            </a:r>
            <a:r>
              <a:rPr lang="ru-RU" sz="1600" b="1" i="1" dirty="0">
                <a:solidFill>
                  <a:schemeClr val="tx1"/>
                </a:solidFill>
              </a:rPr>
              <a:t>дает нам разум, чтобы пользовались им свободно, как истинным нашим имением, и дает всем равно, ибо все равно разумны, самовластны. Но одни из нас пользуются сим достоинством согласно с назначением, а другие дарование Божие делают </a:t>
            </a:r>
            <a:r>
              <a:rPr lang="ru-RU" sz="1600" b="1" i="1" dirty="0" smtClean="0">
                <a:solidFill>
                  <a:schemeClr val="tx1"/>
                </a:solidFill>
              </a:rPr>
              <a:t>бесполезным».</a:t>
            </a:r>
            <a:endParaRPr lang="ru-RU" sz="1600" b="1" i="1" dirty="0">
              <a:solidFill>
                <a:schemeClr val="tx1"/>
              </a:solidFill>
            </a:endParaRPr>
          </a:p>
        </p:txBody>
      </p:sp>
      <p:sp>
        <p:nvSpPr>
          <p:cNvPr id="9" name="Скругленный прямоугольник 8"/>
          <p:cNvSpPr/>
          <p:nvPr/>
        </p:nvSpPr>
        <p:spPr>
          <a:xfrm>
            <a:off x="323528" y="3356992"/>
            <a:ext cx="8496944" cy="115212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«Под </a:t>
            </a:r>
            <a:r>
              <a:rPr lang="ru-RU" sz="1600" b="1" i="1" dirty="0" smtClean="0">
                <a:solidFill>
                  <a:schemeClr val="tx1"/>
                </a:solidFill>
              </a:rPr>
              <a:t>«имением</a:t>
            </a:r>
            <a:r>
              <a:rPr lang="ru-RU" sz="1600" b="1" i="1" dirty="0">
                <a:solidFill>
                  <a:schemeClr val="tx1"/>
                </a:solidFill>
              </a:rPr>
              <a:t>» нашим можно разуметь и все вообще, что Господь дал нам, именно: небо, землю, всякую вообще тварь, Закон, пророков. Но младший сын увидел небо, - и обоготворил оное; увидел землю, - и почтил ее, а в Законе Его не хотел ходить и пророкам делал зло. Старший же сын всем этим воспользовался во славу </a:t>
            </a:r>
            <a:r>
              <a:rPr lang="ru-RU" sz="1600" b="1" i="1" dirty="0" smtClean="0">
                <a:solidFill>
                  <a:schemeClr val="tx1"/>
                </a:solidFill>
              </a:rPr>
              <a:t>Божию».</a:t>
            </a:r>
            <a:endParaRPr lang="ru-RU" sz="1600" b="1" i="1" dirty="0">
              <a:solidFill>
                <a:schemeClr val="tx1"/>
              </a:solidFill>
            </a:endParaRPr>
          </a:p>
        </p:txBody>
      </p:sp>
      <p:sp>
        <p:nvSpPr>
          <p:cNvPr id="10" name="Скругленный прямоугольник 9"/>
          <p:cNvSpPr/>
          <p:nvPr/>
        </p:nvSpPr>
        <p:spPr>
          <a:xfrm>
            <a:off x="323528" y="2348880"/>
            <a:ext cx="8496944" cy="108012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«Младший сын все это в совокупности </a:t>
            </a:r>
            <a:r>
              <a:rPr lang="ru-RU" sz="1600" b="1" i="1" dirty="0" smtClean="0">
                <a:solidFill>
                  <a:schemeClr val="tx1"/>
                </a:solidFill>
              </a:rPr>
              <a:t>«расточил</a:t>
            </a:r>
            <a:r>
              <a:rPr lang="ru-RU" sz="1600" b="1" i="1" dirty="0">
                <a:solidFill>
                  <a:schemeClr val="tx1"/>
                </a:solidFill>
              </a:rPr>
              <a:t>». И что было причиной? То, что он «пошел в дальнюю сторону». Ибо когда человек отступит от Бога и удалит от себя страх Божий, тогда он расточает все Божественные </a:t>
            </a:r>
            <a:r>
              <a:rPr lang="ru-RU" sz="1600" b="1" i="1" dirty="0" smtClean="0">
                <a:solidFill>
                  <a:schemeClr val="tx1"/>
                </a:solidFill>
              </a:rPr>
              <a:t>дары».</a:t>
            </a:r>
            <a:endParaRPr lang="ru-RU" sz="1600" b="1" i="1" dirty="0">
              <a:solidFill>
                <a:schemeClr val="tx1"/>
              </a:solidFill>
            </a:endParaRPr>
          </a:p>
        </p:txBody>
      </p:sp>
      <p:sp>
        <p:nvSpPr>
          <p:cNvPr id="11" name="Скругленный прямоугольник 10"/>
          <p:cNvSpPr/>
          <p:nvPr/>
        </p:nvSpPr>
        <p:spPr>
          <a:xfrm>
            <a:off x="323528" y="2636912"/>
            <a:ext cx="8496944" cy="136815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«Когда это имение расточено и человек не живет ни по разуму, то есть по естественному закону, не последует Закону писанному и пророков не слушает, тогда наступает (для него) сильный голод, не голод хлеба, но голод </a:t>
            </a:r>
            <a:r>
              <a:rPr lang="ru-RU" sz="1600" b="1" i="1" dirty="0" err="1">
                <a:solidFill>
                  <a:schemeClr val="tx1"/>
                </a:solidFill>
              </a:rPr>
              <a:t>слышания</a:t>
            </a:r>
            <a:r>
              <a:rPr lang="ru-RU" sz="1600" b="1" i="1" dirty="0">
                <a:solidFill>
                  <a:schemeClr val="tx1"/>
                </a:solidFill>
              </a:rPr>
              <a:t> слова Господня. И он начинает »нуждаться», поскольку не боится Господа, но далеко отстоит от Него, тогда как боящимся Господа нет скудости (</a:t>
            </a:r>
            <a:r>
              <a:rPr lang="ru-RU" sz="1600" b="1" i="1" dirty="0" err="1">
                <a:solidFill>
                  <a:schemeClr val="tx1"/>
                </a:solidFill>
              </a:rPr>
              <a:t>Пс</a:t>
            </a:r>
            <a:r>
              <a:rPr lang="ru-RU" sz="1600" b="1" i="1" dirty="0">
                <a:solidFill>
                  <a:schemeClr val="tx1"/>
                </a:solidFill>
              </a:rPr>
              <a:t>. 33, 10</a:t>
            </a:r>
            <a:r>
              <a:rPr lang="ru-RU" sz="1600" b="1" i="1" dirty="0" smtClean="0">
                <a:solidFill>
                  <a:schemeClr val="tx1"/>
                </a:solidFill>
              </a:rPr>
              <a:t>)».</a:t>
            </a:r>
            <a:endParaRPr lang="ru-RU" sz="1600" b="1" i="1" dirty="0">
              <a:solidFill>
                <a:schemeClr val="tx1"/>
              </a:solidFill>
            </a:endParaRPr>
          </a:p>
        </p:txBody>
      </p:sp>
      <p:sp>
        <p:nvSpPr>
          <p:cNvPr id="12" name="Скругленный прямоугольник 11"/>
          <p:cNvSpPr/>
          <p:nvPr/>
        </p:nvSpPr>
        <p:spPr>
          <a:xfrm>
            <a:off x="323528" y="3140968"/>
            <a:ext cx="8496944" cy="1224136"/>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«И «пошел», то есть далеко зашел и укрепился в </a:t>
            </a:r>
            <a:r>
              <a:rPr lang="ru-RU" sz="1600" b="1" i="1" dirty="0" smtClean="0">
                <a:solidFill>
                  <a:schemeClr val="tx1"/>
                </a:solidFill>
              </a:rPr>
              <a:t>злобе... </a:t>
            </a:r>
            <a:r>
              <a:rPr lang="ru-RU" sz="1600" b="1" i="1" dirty="0">
                <a:solidFill>
                  <a:schemeClr val="tx1"/>
                </a:solidFill>
              </a:rPr>
              <a:t>«Жители той страны», отдаленной от Бога, без сомнения, суть бесы. - Успев и сделавшись сильным в злобе, он «пасет свиней», то есть и других учит злобе и грязной жизни. Ибо все находящие удовольствие в тине бесчестных дел и вещественных страстей суть </a:t>
            </a:r>
            <a:r>
              <a:rPr lang="ru-RU" sz="1600" b="1" i="1" dirty="0" smtClean="0">
                <a:solidFill>
                  <a:schemeClr val="tx1"/>
                </a:solidFill>
              </a:rPr>
              <a:t>свиньи».</a:t>
            </a:r>
            <a:endParaRPr lang="ru-RU" sz="1600" b="1" i="1" dirty="0">
              <a:solidFill>
                <a:schemeClr val="tx1"/>
              </a:solidFill>
            </a:endParaRPr>
          </a:p>
        </p:txBody>
      </p:sp>
      <p:sp>
        <p:nvSpPr>
          <p:cNvPr id="13" name="Скругленный прямоугольник 12"/>
          <p:cNvSpPr/>
          <p:nvPr/>
        </p:nvSpPr>
        <p:spPr>
          <a:xfrm>
            <a:off x="323528" y="3573016"/>
            <a:ext cx="8496944" cy="136815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«Несчастный сей «желает насытиться» грехом, но никто не дает ему сего насыщения. Ибо привыкший к злу не находит насыщения в нем. Удовольствие непостоянно, но как приходит, с тем вместе и отходит, и несчастный сей опять остается с пустотой (на душе). Ибо грех подобен </a:t>
            </a:r>
            <a:r>
              <a:rPr lang="ru-RU" sz="1600" b="1" i="1" dirty="0" smtClean="0">
                <a:solidFill>
                  <a:schemeClr val="tx1"/>
                </a:solidFill>
              </a:rPr>
              <a:t>«рожкам</a:t>
            </a:r>
            <a:r>
              <a:rPr lang="ru-RU" sz="1600" b="1" i="1" dirty="0">
                <a:solidFill>
                  <a:schemeClr val="tx1"/>
                </a:solidFill>
              </a:rPr>
              <a:t>», имея сладость и горечь: на время он услаждает, но мучит </a:t>
            </a:r>
            <a:r>
              <a:rPr lang="ru-RU" sz="1600" b="1" i="1" dirty="0" smtClean="0">
                <a:solidFill>
                  <a:schemeClr val="tx1"/>
                </a:solidFill>
              </a:rPr>
              <a:t>навеки».</a:t>
            </a:r>
            <a:endParaRPr lang="ru-RU" sz="1600" b="1" i="1" dirty="0">
              <a:solidFill>
                <a:schemeClr val="tx1"/>
              </a:solidFill>
            </a:endParaRPr>
          </a:p>
        </p:txBody>
      </p:sp>
      <p:sp>
        <p:nvSpPr>
          <p:cNvPr id="14" name="Скругленный прямоугольник 13"/>
          <p:cNvSpPr/>
          <p:nvPr/>
        </p:nvSpPr>
        <p:spPr>
          <a:xfrm>
            <a:off x="323528" y="4077072"/>
            <a:ext cx="8496944" cy="1296144"/>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«Доколе </a:t>
            </a:r>
            <a:r>
              <a:rPr lang="ru-RU" sz="1600" b="1" i="1" dirty="0">
                <a:solidFill>
                  <a:schemeClr val="tx1"/>
                </a:solidFill>
              </a:rPr>
              <a:t>он жил развратно, он был вне себя. </a:t>
            </a:r>
            <a:r>
              <a:rPr lang="ru-RU" sz="1600" b="1" i="1" dirty="0" smtClean="0">
                <a:solidFill>
                  <a:schemeClr val="tx1"/>
                </a:solidFill>
              </a:rPr>
              <a:t>Ибо </a:t>
            </a:r>
            <a:r>
              <a:rPr lang="ru-RU" sz="1600" b="1" i="1" dirty="0">
                <a:solidFill>
                  <a:schemeClr val="tx1"/>
                </a:solidFill>
              </a:rPr>
              <a:t>кто не управляется разумом, но живет как неразумный и других доводит до неразумия, тот вне себя, и не останется при своем имении, то есть при разуме. Когда же кто сообразит, в какое он впал бедствие, тогда он приходит в себя чрез размышление и обращение от блуждания вовне к </a:t>
            </a:r>
            <a:r>
              <a:rPr lang="ru-RU" sz="1600" b="1" i="1" dirty="0" smtClean="0">
                <a:solidFill>
                  <a:schemeClr val="tx1"/>
                </a:solidFill>
              </a:rPr>
              <a:t>покаянию».</a:t>
            </a:r>
            <a:endParaRPr lang="ru-RU" sz="1600" b="1" i="1" dirty="0">
              <a:solidFill>
                <a:schemeClr val="tx1"/>
              </a:solidFill>
            </a:endParaRPr>
          </a:p>
        </p:txBody>
      </p:sp>
      <p:sp>
        <p:nvSpPr>
          <p:cNvPr id="15" name="Скругленный прямоугольник 14"/>
          <p:cNvSpPr/>
          <p:nvPr/>
        </p:nvSpPr>
        <p:spPr>
          <a:xfrm>
            <a:off x="323528" y="5589240"/>
            <a:ext cx="8496944" cy="864096"/>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«Под </a:t>
            </a:r>
            <a:r>
              <a:rPr lang="ru-RU" sz="1600" b="1" i="1" dirty="0" smtClean="0">
                <a:solidFill>
                  <a:schemeClr val="tx1"/>
                </a:solidFill>
              </a:rPr>
              <a:t>«наемниками</a:t>
            </a:r>
            <a:r>
              <a:rPr lang="ru-RU" sz="1600" b="1" i="1" dirty="0">
                <a:solidFill>
                  <a:schemeClr val="tx1"/>
                </a:solidFill>
              </a:rPr>
              <a:t>», вероятно, разумеет оглашенных, которые, как еще непросвещенные, не успели еще сделаться сынами. А оглашенные, без сомнения, удовольствуются духовным хлебом с избытком каждодневно слушая </a:t>
            </a:r>
            <a:r>
              <a:rPr lang="ru-RU" sz="1600" b="1" i="1" dirty="0" smtClean="0">
                <a:solidFill>
                  <a:schemeClr val="tx1"/>
                </a:solidFill>
              </a:rPr>
              <a:t>чтения».</a:t>
            </a:r>
            <a:endParaRPr lang="ru-RU" sz="1600" b="1" i="1" dirty="0">
              <a:solidFill>
                <a:schemeClr val="tx1"/>
              </a:solidFill>
            </a:endParaRPr>
          </a:p>
        </p:txBody>
      </p:sp>
      <p:sp>
        <p:nvSpPr>
          <p:cNvPr id="16" name="Скругленный прямоугольник 15"/>
          <p:cNvSpPr/>
          <p:nvPr/>
        </p:nvSpPr>
        <p:spPr>
          <a:xfrm>
            <a:off x="323528" y="4257092"/>
            <a:ext cx="8496944" cy="1332148"/>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«Оставив небесное, я согрешил против оного, предпочтя ему презренное удовольствие, и вместо неба, своего отечества, </a:t>
            </a:r>
            <a:r>
              <a:rPr lang="ru-RU" sz="1600" b="1" i="1" dirty="0" smtClean="0">
                <a:solidFill>
                  <a:schemeClr val="tx1"/>
                </a:solidFill>
              </a:rPr>
              <a:t>выбрал </a:t>
            </a:r>
            <a:r>
              <a:rPr lang="ru-RU" sz="1600" b="1" i="1" dirty="0">
                <a:solidFill>
                  <a:schemeClr val="tx1"/>
                </a:solidFill>
              </a:rPr>
              <a:t>лучше страну голодную. Ибо как тот, можно сказать, грешит против золота, кто предпочитает ему свинец, так тот грешит против неба, кто предпочитает ему земное. Ибо он, без сомнения, удаляется от пути, ведущего на </a:t>
            </a:r>
            <a:r>
              <a:rPr lang="ru-RU" sz="1600" b="1" i="1" dirty="0" smtClean="0">
                <a:solidFill>
                  <a:schemeClr val="tx1"/>
                </a:solidFill>
              </a:rPr>
              <a:t>небо».</a:t>
            </a:r>
            <a:endParaRPr lang="ru-RU" sz="1600" b="1" i="1" dirty="0">
              <a:solidFill>
                <a:schemeClr val="tx1"/>
              </a:solidFill>
            </a:endParaRPr>
          </a:p>
        </p:txBody>
      </p:sp>
      <p:sp>
        <p:nvSpPr>
          <p:cNvPr id="17" name="Скругленный прямоугольник 16"/>
          <p:cNvSpPr/>
          <p:nvPr/>
        </p:nvSpPr>
        <p:spPr>
          <a:xfrm>
            <a:off x="323528" y="5085184"/>
            <a:ext cx="8496944" cy="136815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«Посмотри </a:t>
            </a:r>
            <a:r>
              <a:rPr lang="ru-RU" sz="1600" b="1" i="1" dirty="0">
                <a:solidFill>
                  <a:schemeClr val="tx1"/>
                </a:solidFill>
              </a:rPr>
              <a:t>же и на милосердие отца, Он не дожидается, пока сын дойдет до него, но сам спешит навстречу и обнимает его</a:t>
            </a:r>
            <a:r>
              <a:rPr lang="ru-RU" sz="1600" b="1" i="1" dirty="0" smtClean="0">
                <a:solidFill>
                  <a:schemeClr val="tx1"/>
                </a:solidFill>
              </a:rPr>
              <a:t>.... </a:t>
            </a:r>
            <a:r>
              <a:rPr lang="ru-RU" sz="1600" b="1" i="1" dirty="0">
                <a:solidFill>
                  <a:schemeClr val="tx1"/>
                </a:solidFill>
              </a:rPr>
              <a:t>Отец «пал на шею» сыну, показывая, что она, непокорная прежде, стала ныне покорной, и </a:t>
            </a:r>
            <a:r>
              <a:rPr lang="ru-RU" sz="1600" b="1" i="1" dirty="0" smtClean="0">
                <a:solidFill>
                  <a:schemeClr val="tx1"/>
                </a:solidFill>
              </a:rPr>
              <a:t>«целовал</a:t>
            </a:r>
            <a:r>
              <a:rPr lang="ru-RU" sz="1600" b="1" i="1" dirty="0">
                <a:solidFill>
                  <a:schemeClr val="tx1"/>
                </a:solidFill>
              </a:rPr>
              <a:t>» его, обозначая примирение и освящая уста прежде осквернившегося, как бы некое преддверие, и чрез них ниспосылая освящение и </a:t>
            </a:r>
            <a:r>
              <a:rPr lang="ru-RU" sz="1600" b="1" i="1" dirty="0" smtClean="0">
                <a:solidFill>
                  <a:schemeClr val="tx1"/>
                </a:solidFill>
              </a:rPr>
              <a:t>вовнутрь».</a:t>
            </a:r>
            <a:endParaRPr lang="ru-RU" sz="1600" b="1" i="1" dirty="0">
              <a:solidFill>
                <a:schemeClr val="tx1"/>
              </a:solidFill>
            </a:endParaRPr>
          </a:p>
        </p:txBody>
      </p:sp>
      <p:sp>
        <p:nvSpPr>
          <p:cNvPr id="18" name="Скругленный прямоугольник 17"/>
          <p:cNvSpPr/>
          <p:nvPr/>
        </p:nvSpPr>
        <p:spPr>
          <a:xfrm>
            <a:off x="323528" y="4077072"/>
            <a:ext cx="8496944" cy="144016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«Под </a:t>
            </a:r>
            <a:r>
              <a:rPr lang="ru-RU" sz="1600" b="1" i="1" dirty="0" smtClean="0">
                <a:solidFill>
                  <a:schemeClr val="tx1"/>
                </a:solidFill>
              </a:rPr>
              <a:t>«рабами</a:t>
            </a:r>
            <a:r>
              <a:rPr lang="ru-RU" sz="1600" b="1" i="1" dirty="0">
                <a:solidFill>
                  <a:schemeClr val="tx1"/>
                </a:solidFill>
              </a:rPr>
              <a:t>» можешь разуметь Ангелов, так как они суть служебные духи, посылаемые на служение для достойных спасения (Евр. 1, 14), Ибо они обращающегося от злобы одевают в »лучшую» одежду, то есть или в прежнюю, которую мы носили прежде греха, одежду нетления, или в одежду лучшую всех прочих, какова одежда </a:t>
            </a:r>
            <a:r>
              <a:rPr lang="ru-RU" sz="1600" b="1" i="1" dirty="0" smtClean="0">
                <a:solidFill>
                  <a:schemeClr val="tx1"/>
                </a:solidFill>
              </a:rPr>
              <a:t>крещения».</a:t>
            </a:r>
            <a:endParaRPr lang="ru-RU" sz="1600" b="1" i="1" dirty="0">
              <a:solidFill>
                <a:schemeClr val="tx1"/>
              </a:solidFill>
            </a:endParaRPr>
          </a:p>
        </p:txBody>
      </p:sp>
      <p:sp>
        <p:nvSpPr>
          <p:cNvPr id="19" name="Скругленный прямоугольник 18"/>
          <p:cNvSpPr/>
          <p:nvPr/>
        </p:nvSpPr>
        <p:spPr>
          <a:xfrm>
            <a:off x="395536" y="2636912"/>
            <a:ext cx="8424936" cy="1296144"/>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«И дает «перстень на руку», то есть печать христианства, которую мы получаем чрез дела. Ибо рука есть знак деятельности, а перстень - печати. Итак, крестившийся и вообще обращающийся от злобы, должен иметь на руке, то есть на всей деятельной силе, печать и признак христианина, чтобы мог показать, как обновился по образу создавшего его. Или иначе: под </a:t>
            </a:r>
            <a:r>
              <a:rPr lang="ru-RU" sz="1600" b="1" i="1" dirty="0" smtClean="0">
                <a:solidFill>
                  <a:schemeClr val="tx1"/>
                </a:solidFill>
              </a:rPr>
              <a:t>«перстнем</a:t>
            </a:r>
            <a:r>
              <a:rPr lang="ru-RU" sz="1600" b="1" i="1" dirty="0">
                <a:solidFill>
                  <a:schemeClr val="tx1"/>
                </a:solidFill>
              </a:rPr>
              <a:t>» можешь разуметь залог </a:t>
            </a:r>
            <a:r>
              <a:rPr lang="ru-RU" sz="1600" b="1" i="1" dirty="0" smtClean="0">
                <a:solidFill>
                  <a:schemeClr val="tx1"/>
                </a:solidFill>
              </a:rPr>
              <a:t>Духа».</a:t>
            </a:r>
            <a:endParaRPr lang="ru-RU" sz="1600" b="1" i="1" dirty="0">
              <a:solidFill>
                <a:schemeClr val="tx1"/>
              </a:solidFill>
            </a:endParaRPr>
          </a:p>
        </p:txBody>
      </p:sp>
      <p:sp>
        <p:nvSpPr>
          <p:cNvPr id="20" name="Скругленный прямоугольник 19"/>
          <p:cNvSpPr/>
          <p:nvPr/>
        </p:nvSpPr>
        <p:spPr>
          <a:xfrm>
            <a:off x="323528" y="4365104"/>
            <a:ext cx="8496944" cy="1656184"/>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a:solidFill>
                  <a:schemeClr val="tx1"/>
                </a:solidFill>
              </a:rPr>
              <a:t>«Кто есть </a:t>
            </a:r>
            <a:r>
              <a:rPr lang="ru-RU" sz="1600" b="1" i="1">
                <a:solidFill>
                  <a:schemeClr val="tx1"/>
                </a:solidFill>
              </a:rPr>
              <a:t>упитанный </a:t>
            </a:r>
            <a:r>
              <a:rPr lang="ru-RU" sz="1600" b="1" i="1" smtClean="0">
                <a:solidFill>
                  <a:schemeClr val="tx1"/>
                </a:solidFill>
              </a:rPr>
              <a:t> «телец</a:t>
            </a:r>
            <a:r>
              <a:rPr lang="ru-RU" sz="1600" b="1" i="1" dirty="0">
                <a:solidFill>
                  <a:schemeClr val="tx1"/>
                </a:solidFill>
              </a:rPr>
              <a:t>», </a:t>
            </a:r>
            <a:r>
              <a:rPr lang="ru-RU" sz="1600" b="1" i="1" dirty="0" err="1">
                <a:solidFill>
                  <a:schemeClr val="tx1"/>
                </a:solidFill>
              </a:rPr>
              <a:t>закалаемый</a:t>
            </a:r>
            <a:r>
              <a:rPr lang="ru-RU" sz="1600" b="1" i="1" dirty="0">
                <a:solidFill>
                  <a:schemeClr val="tx1"/>
                </a:solidFill>
              </a:rPr>
              <a:t> и </a:t>
            </a:r>
            <a:r>
              <a:rPr lang="ru-RU" sz="1600" b="1" i="1" dirty="0" err="1">
                <a:solidFill>
                  <a:schemeClr val="tx1"/>
                </a:solidFill>
              </a:rPr>
              <a:t>едомый</a:t>
            </a:r>
            <a:r>
              <a:rPr lang="ru-RU" sz="1600" b="1" i="1" dirty="0">
                <a:solidFill>
                  <a:schemeClr val="tx1"/>
                </a:solidFill>
              </a:rPr>
              <a:t>, это не трудно понять. Он есть, без сомнения, истинный Сын Божий. Телец Сей не испытал ярма закона греховного, но есть Телец </a:t>
            </a:r>
            <a:r>
              <a:rPr lang="ru-RU" sz="1600" b="1" i="1" dirty="0" smtClean="0">
                <a:solidFill>
                  <a:schemeClr val="tx1"/>
                </a:solidFill>
              </a:rPr>
              <a:t>«откормленный</a:t>
            </a:r>
            <a:r>
              <a:rPr lang="ru-RU" sz="1600" b="1" i="1" dirty="0">
                <a:solidFill>
                  <a:schemeClr val="tx1"/>
                </a:solidFill>
              </a:rPr>
              <a:t>», поскольку определен на сие Таинство прежде создания мира. Итак, всякий кающийся и делающийся сыном Божиим, особенно же восставленный и вообще от греха очищаемый, причащается Сего упитанного Тельца и бывает причиной веселья для Отца и рабов Его, Ангелов и священников».</a:t>
            </a:r>
          </a:p>
        </p:txBody>
      </p:sp>
      <p:sp>
        <p:nvSpPr>
          <p:cNvPr id="21" name="Скругленный прямоугольник 20"/>
          <p:cNvSpPr/>
          <p:nvPr/>
        </p:nvSpPr>
        <p:spPr>
          <a:xfrm>
            <a:off x="323528" y="5301208"/>
            <a:ext cx="8496944" cy="936104"/>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«В том отношении, что он пребывает во зле, он был </a:t>
            </a:r>
            <a:r>
              <a:rPr lang="ru-RU" sz="1600" b="1" i="1" dirty="0" smtClean="0">
                <a:solidFill>
                  <a:schemeClr val="tx1"/>
                </a:solidFill>
              </a:rPr>
              <a:t>«мертв</a:t>
            </a:r>
            <a:r>
              <a:rPr lang="ru-RU" sz="1600" b="1" i="1" dirty="0">
                <a:solidFill>
                  <a:schemeClr val="tx1"/>
                </a:solidFill>
              </a:rPr>
              <a:t>», то есть безнадежен, а по отношению к тому, что природа человеческая </a:t>
            </a:r>
            <a:r>
              <a:rPr lang="ru-RU" sz="1600" b="1" i="1" dirty="0" err="1">
                <a:solidFill>
                  <a:schemeClr val="tx1"/>
                </a:solidFill>
              </a:rPr>
              <a:t>удобопреклонна</a:t>
            </a:r>
            <a:r>
              <a:rPr lang="ru-RU" sz="1600" b="1" i="1" dirty="0">
                <a:solidFill>
                  <a:schemeClr val="tx1"/>
                </a:solidFill>
              </a:rPr>
              <a:t> и от злобы может обратиться к добродетели, он называется </a:t>
            </a:r>
            <a:r>
              <a:rPr lang="ru-RU" sz="1600" b="1" i="1" dirty="0" smtClean="0">
                <a:solidFill>
                  <a:schemeClr val="tx1"/>
                </a:solidFill>
              </a:rPr>
              <a:t>«пропадавшим»».</a:t>
            </a:r>
            <a:endParaRPr lang="ru-RU" sz="1600" b="1" i="1" dirty="0">
              <a:solidFill>
                <a:schemeClr val="tx1"/>
              </a:solidFill>
            </a:endParaRPr>
          </a:p>
        </p:txBody>
      </p:sp>
    </p:spTree>
    <p:extLst>
      <p:ext uri="{BB962C8B-B14F-4D97-AF65-F5344CB8AC3E}">
        <p14:creationId xmlns:p14="http://schemas.microsoft.com/office/powerpoint/2010/main" val="366721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500"/>
                            </p:stCondLst>
                            <p:childTnLst>
                              <p:par>
                                <p:cTn id="36" presetID="22" presetClass="entr" presetSubtype="4" fill="hold" grpId="0" nodeType="afterEffect">
                                  <p:stCondLst>
                                    <p:cond delay="100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down)">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00"/>
                                        <p:tgtEl>
                                          <p:spTgt spid="14"/>
                                        </p:tgtEl>
                                      </p:cBhvr>
                                    </p:animEffect>
                                  </p:childTnLst>
                                </p:cTn>
                              </p:par>
                            </p:childTnLst>
                          </p:cTn>
                        </p:par>
                        <p:par>
                          <p:cTn id="92" fill="hold">
                            <p:stCondLst>
                              <p:cond delay="500"/>
                            </p:stCondLst>
                            <p:childTnLst>
                              <p:par>
                                <p:cTn id="93" presetID="22" presetClass="entr" presetSubtype="4" fill="hold" grpId="0" nodeType="afterEffect">
                                  <p:stCondLst>
                                    <p:cond delay="200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00"/>
                                        <p:tgtEl>
                                          <p:spTgt spid="1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16"/>
                                        </p:tgtEl>
                                      </p:cBhvr>
                                    </p:animEffect>
                                    <p:set>
                                      <p:cBhvr>
                                        <p:cTn id="113" dur="1" fill="hold">
                                          <p:stCondLst>
                                            <p:cond delay="499"/>
                                          </p:stCondLst>
                                        </p:cTn>
                                        <p:tgtEl>
                                          <p:spTgt spid="1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wipe(down)">
                                      <p:cBhvr>
                                        <p:cTn id="118" dur="500"/>
                                        <p:tgtEl>
                                          <p:spTgt spid="1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17"/>
                                        </p:tgtEl>
                                      </p:cBhvr>
                                    </p:animEffect>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wipe(down)">
                                      <p:cBhvr>
                                        <p:cTn id="128" dur="500"/>
                                        <p:tgtEl>
                                          <p:spTgt spid="18"/>
                                        </p:tgtEl>
                                      </p:cBhvr>
                                    </p:animEffect>
                                  </p:childTnLst>
                                </p:cTn>
                              </p:par>
                            </p:childTnLst>
                          </p:cTn>
                        </p:par>
                        <p:par>
                          <p:cTn id="129" fill="hold">
                            <p:stCondLst>
                              <p:cond delay="500"/>
                            </p:stCondLst>
                            <p:childTnLst>
                              <p:par>
                                <p:cTn id="130" presetID="22" presetClass="entr" presetSubtype="4" fill="hold" grpId="0" nodeType="afterEffect">
                                  <p:stCondLst>
                                    <p:cond delay="1500"/>
                                  </p:stCondLst>
                                  <p:childTnLst>
                                    <p:set>
                                      <p:cBhvr>
                                        <p:cTn id="131" dur="1" fill="hold">
                                          <p:stCondLst>
                                            <p:cond delay="0"/>
                                          </p:stCondLst>
                                        </p:cTn>
                                        <p:tgtEl>
                                          <p:spTgt spid="19"/>
                                        </p:tgtEl>
                                        <p:attrNameLst>
                                          <p:attrName>style.visibility</p:attrName>
                                        </p:attrNameLst>
                                      </p:cBhvr>
                                      <p:to>
                                        <p:strVal val="visible"/>
                                      </p:to>
                                    </p:set>
                                    <p:animEffect transition="in" filter="wipe(down)">
                                      <p:cBhvr>
                                        <p:cTn id="132" dur="500"/>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8"/>
                                        </p:tgtEl>
                                      </p:cBhvr>
                                    </p:animEffect>
                                    <p:set>
                                      <p:cBhvr>
                                        <p:cTn id="137" dur="1" fill="hold">
                                          <p:stCondLst>
                                            <p:cond delay="499"/>
                                          </p:stCondLst>
                                        </p:cTn>
                                        <p:tgtEl>
                                          <p:spTgt spid="18"/>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9"/>
                                        </p:tgtEl>
                                      </p:cBhvr>
                                    </p:animEffect>
                                    <p:set>
                                      <p:cBhvr>
                                        <p:cTn id="140" dur="1" fill="hold">
                                          <p:stCondLst>
                                            <p:cond delay="499"/>
                                          </p:stCondLst>
                                        </p:cTn>
                                        <p:tgtEl>
                                          <p:spTgt spid="1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20"/>
                                        </p:tgtEl>
                                        <p:attrNameLst>
                                          <p:attrName>style.visibility</p:attrName>
                                        </p:attrNameLst>
                                      </p:cBhvr>
                                      <p:to>
                                        <p:strVal val="visible"/>
                                      </p:to>
                                    </p:set>
                                    <p:animEffect transition="in" filter="wipe(down)">
                                      <p:cBhvr>
                                        <p:cTn id="145" dur="500"/>
                                        <p:tgtEl>
                                          <p:spTgt spid="2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1" nodeType="clickEffect">
                                  <p:stCondLst>
                                    <p:cond delay="0"/>
                                  </p:stCondLst>
                                  <p:childTnLst>
                                    <p:animEffect transition="out" filter="fade">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down)">
                                      <p:cBhvr>
                                        <p:cTn id="155" dur="500"/>
                                        <p:tgtEl>
                                          <p:spTgt spid="21"/>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1" nodeType="clickEffect">
                                  <p:stCondLst>
                                    <p:cond delay="0"/>
                                  </p:stCondLst>
                                  <p:childTnLst>
                                    <p:animEffect transition="out" filter="fade">
                                      <p:cBhvr>
                                        <p:cTn id="159" dur="500"/>
                                        <p:tgtEl>
                                          <p:spTgt spid="21"/>
                                        </p:tgtEl>
                                      </p:cBhvr>
                                    </p:animEffect>
                                    <p:set>
                                      <p:cBhvr>
                                        <p:cTn id="16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510614298"/>
              </p:ext>
            </p:extLst>
          </p:nvPr>
        </p:nvGraphicFramePr>
        <p:xfrm>
          <a:off x="457200" y="533256"/>
          <a:ext cx="8229600" cy="3876040"/>
        </p:xfrm>
        <a:graphic>
          <a:graphicData uri="http://schemas.openxmlformats.org/drawingml/2006/table">
            <a:tbl>
              <a:tblPr firstRow="1" bandRow="1">
                <a:tableStyleId>{00A15C55-8517-42AA-B614-E9B94910E393}</a:tableStyleId>
              </a:tblPr>
              <a:tblGrid>
                <a:gridCol w="8229600"/>
              </a:tblGrid>
              <a:tr h="370840">
                <a:tc>
                  <a:txBody>
                    <a:bodyPr/>
                    <a:lstStyle/>
                    <a:p>
                      <a:endParaRPr lang="ru-RU" sz="1600" b="1" dirty="0">
                        <a:solidFill>
                          <a:schemeClr val="tx1"/>
                        </a:solidFill>
                      </a:endParaRPr>
                    </a:p>
                  </a:txBody>
                  <a:tcPr/>
                </a:tc>
              </a:tr>
              <a:tr h="370840">
                <a:tc>
                  <a:txBody>
                    <a:bodyPr/>
                    <a:lstStyle/>
                    <a:p>
                      <a:r>
                        <a:rPr lang="ru-RU" sz="1600" b="1" dirty="0" smtClean="0">
                          <a:solidFill>
                            <a:schemeClr val="tx1"/>
                          </a:solidFill>
                        </a:rPr>
                        <a:t>25. Старший же сын его был на поле; и возвращаясь, когда приблизился к дому, услышал пение и ликование; </a:t>
                      </a:r>
                    </a:p>
                    <a:p>
                      <a:r>
                        <a:rPr lang="ru-RU" sz="1600" b="1" dirty="0" smtClean="0">
                          <a:solidFill>
                            <a:schemeClr val="tx1"/>
                          </a:solidFill>
                        </a:rPr>
                        <a:t>26. и, призвав одного из слуг, спросил: что это такое? </a:t>
                      </a:r>
                    </a:p>
                    <a:p>
                      <a:r>
                        <a:rPr lang="ru-RU" sz="1600" b="1" dirty="0" smtClean="0">
                          <a:solidFill>
                            <a:schemeClr val="tx1"/>
                          </a:solidFill>
                        </a:rPr>
                        <a:t>27. Он сказал ему: брат твой пришел, и отец твой заколол откормленного теленка, потому что принял его здоровым. </a:t>
                      </a:r>
                    </a:p>
                    <a:p>
                      <a:r>
                        <a:rPr lang="ru-RU" sz="1600" b="1" dirty="0" smtClean="0">
                          <a:solidFill>
                            <a:schemeClr val="tx1"/>
                          </a:solidFill>
                        </a:rPr>
                        <a:t>28. Он осердился и не хотел войти. Отец же его, выйдя, звал его. </a:t>
                      </a:r>
                    </a:p>
                    <a:p>
                      <a:r>
                        <a:rPr lang="ru-RU" sz="1600" b="1" dirty="0" smtClean="0">
                          <a:solidFill>
                            <a:schemeClr val="tx1"/>
                          </a:solidFill>
                        </a:rPr>
                        <a:t>29. Но он сказал в ответ отцу: вот, я столько лет служу тебе и никогда не преступал приказания твоего, но ты никогда не дал мне и козленка, чтобы мне повеселиться с друзьями моими; </a:t>
                      </a:r>
                    </a:p>
                    <a:p>
                      <a:r>
                        <a:rPr lang="ru-RU" sz="1600" b="1" dirty="0" smtClean="0">
                          <a:solidFill>
                            <a:schemeClr val="tx1"/>
                          </a:solidFill>
                        </a:rPr>
                        <a:t>30. а когда этот сын твой, расточивший имение свое с блудницами, пришел, ты заколол для него откормленного теленка. </a:t>
                      </a:r>
                    </a:p>
                    <a:p>
                      <a:r>
                        <a:rPr lang="ru-RU" sz="1600" b="1" dirty="0" smtClean="0">
                          <a:solidFill>
                            <a:schemeClr val="tx1"/>
                          </a:solidFill>
                        </a:rPr>
                        <a:t>31. Он же сказал ему: сын мой! ты всегда со мною, и все мое твое, </a:t>
                      </a:r>
                    </a:p>
                    <a:p>
                      <a:r>
                        <a:rPr lang="ru-RU" sz="1600" b="1" dirty="0" smtClean="0">
                          <a:solidFill>
                            <a:schemeClr val="tx1"/>
                          </a:solidFill>
                        </a:rPr>
                        <a:t>32. а о том надобно было радоваться и веселиться, что брат твой сей был мертв и ожил, пропадал и нашелся. </a:t>
                      </a:r>
                      <a:endParaRPr lang="ru-RU" sz="1600" b="1" dirty="0">
                        <a:solidFill>
                          <a:schemeClr val="tx1"/>
                        </a:solidFill>
                      </a:endParaRPr>
                    </a:p>
                  </a:txBody>
                  <a:tcPr/>
                </a:tc>
              </a:tr>
            </a:tbl>
          </a:graphicData>
        </a:graphic>
      </p:graphicFrame>
      <p:sp>
        <p:nvSpPr>
          <p:cNvPr id="5" name="Скругленный прямоугольник 4"/>
          <p:cNvSpPr/>
          <p:nvPr/>
        </p:nvSpPr>
        <p:spPr>
          <a:xfrm>
            <a:off x="467544" y="4653136"/>
            <a:ext cx="8280920" cy="172819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«Вся </a:t>
            </a:r>
            <a:r>
              <a:rPr lang="ru-RU" sz="1600" b="1" i="1" dirty="0">
                <a:solidFill>
                  <a:schemeClr val="tx1"/>
                </a:solidFill>
              </a:rPr>
              <a:t>цель притчи сей, сказанной по поводу ропота фарисеев на Господа за принятие им грешников, состоит в том, чтобы научить нас не отвергать грешников и не роптать, когда Бог принимает их, хотя бы мы были и праведны. Младший сын - блудницы и мытари; старший сын - фарисеи и книжники, предположительно принимаемые за праведных. Бог как бы так говорит: пусть вы, действительно, праведны и не преступали никакого повеления, но неужели же не должно принимать тех, кои обращаются от зла</a:t>
            </a:r>
            <a:r>
              <a:rPr lang="ru-RU" sz="1600" b="1" i="1" dirty="0" smtClean="0">
                <a:solidFill>
                  <a:schemeClr val="tx1"/>
                </a:solidFill>
              </a:rPr>
              <a:t>?».</a:t>
            </a:r>
            <a:endParaRPr lang="ru-RU" sz="1600" b="1" i="1" dirty="0">
              <a:solidFill>
                <a:schemeClr val="tx1"/>
              </a:solidFill>
            </a:endParaRPr>
          </a:p>
        </p:txBody>
      </p:sp>
      <p:sp>
        <p:nvSpPr>
          <p:cNvPr id="6" name="Скругленный прямоугольник 5"/>
          <p:cNvSpPr/>
          <p:nvPr/>
        </p:nvSpPr>
        <p:spPr>
          <a:xfrm>
            <a:off x="467544" y="5085184"/>
            <a:ext cx="8280920" cy="1008112"/>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«Некоторые </a:t>
            </a:r>
            <a:r>
              <a:rPr lang="ru-RU" sz="1600" b="1" i="1" dirty="0">
                <a:solidFill>
                  <a:schemeClr val="tx1"/>
                </a:solidFill>
              </a:rPr>
              <a:t>под старшим сыном разумели Ангелов, а под младшим - природу человеческую, возмутившуюся и не покорившуюся данной заповеди. Другие разумели под старшим израильтян, а под младшим - язычников. ».</a:t>
            </a:r>
          </a:p>
        </p:txBody>
      </p:sp>
    </p:spTree>
    <p:extLst>
      <p:ext uri="{BB962C8B-B14F-4D97-AF65-F5344CB8AC3E}">
        <p14:creationId xmlns:p14="http://schemas.microsoft.com/office/powerpoint/2010/main" val="280446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kDnDiag">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755576" y="332656"/>
            <a:ext cx="7632848" cy="86409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3600" b="1" dirty="0" smtClean="0">
                <a:solidFill>
                  <a:schemeClr val="tx1"/>
                </a:solidFill>
              </a:rPr>
              <a:t>Домашнее задание</a:t>
            </a:r>
            <a:endParaRPr lang="ru-RU" sz="3600" b="1" dirty="0">
              <a:solidFill>
                <a:schemeClr val="tx1"/>
              </a:solidFill>
            </a:endParaRPr>
          </a:p>
        </p:txBody>
      </p:sp>
      <p:sp>
        <p:nvSpPr>
          <p:cNvPr id="5" name="Прямоугольник 4"/>
          <p:cNvSpPr/>
          <p:nvPr/>
        </p:nvSpPr>
        <p:spPr>
          <a:xfrm>
            <a:off x="377612" y="1628800"/>
            <a:ext cx="8388775" cy="49685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ru-RU" sz="2800" b="1" dirty="0" smtClean="0">
                <a:solidFill>
                  <a:schemeClr val="tx1"/>
                </a:solidFill>
              </a:rPr>
              <a:t>Прочитать следующие отрывки:</a:t>
            </a:r>
          </a:p>
          <a:p>
            <a:pPr marL="342900" indent="-342900">
              <a:buFont typeface="Arial" panose="020B0604020202020204" pitchFamily="34" charset="0"/>
              <a:buChar char="•"/>
            </a:pPr>
            <a:r>
              <a:rPr lang="ru-RU" sz="2800" b="1" dirty="0">
                <a:solidFill>
                  <a:schemeClr val="tx1"/>
                </a:solidFill>
              </a:rPr>
              <a:t>Притча о неверном управителе, притча о богаче и Лазаре (</a:t>
            </a:r>
            <a:r>
              <a:rPr lang="ru-RU" sz="2800" b="1" dirty="0" err="1">
                <a:solidFill>
                  <a:schemeClr val="tx1"/>
                </a:solidFill>
              </a:rPr>
              <a:t>Лк</a:t>
            </a:r>
            <a:r>
              <a:rPr lang="ru-RU" sz="2800" b="1" dirty="0">
                <a:solidFill>
                  <a:schemeClr val="tx1"/>
                </a:solidFill>
              </a:rPr>
              <a:t>. 16, 1-31). </a:t>
            </a:r>
            <a:endParaRPr lang="ru-RU" sz="2800" b="1" dirty="0" smtClean="0">
              <a:solidFill>
                <a:schemeClr val="tx1"/>
              </a:solidFill>
            </a:endParaRPr>
          </a:p>
          <a:p>
            <a:pPr marL="342900" indent="-342900">
              <a:buFont typeface="Arial" panose="020B0604020202020204" pitchFamily="34" charset="0"/>
              <a:buChar char="•"/>
            </a:pPr>
            <a:r>
              <a:rPr lang="ru-RU" sz="2800" b="1" dirty="0" smtClean="0">
                <a:solidFill>
                  <a:schemeClr val="tx1"/>
                </a:solidFill>
              </a:rPr>
              <a:t>Исцеление </a:t>
            </a:r>
            <a:r>
              <a:rPr lang="ru-RU" sz="2800" b="1" dirty="0">
                <a:solidFill>
                  <a:schemeClr val="tx1"/>
                </a:solidFill>
              </a:rPr>
              <a:t>десяти прокаженных (</a:t>
            </a:r>
            <a:r>
              <a:rPr lang="ru-RU" sz="2800" b="1" dirty="0" err="1">
                <a:solidFill>
                  <a:schemeClr val="tx1"/>
                </a:solidFill>
              </a:rPr>
              <a:t>Лк</a:t>
            </a:r>
            <a:r>
              <a:rPr lang="ru-RU" sz="2800" b="1" dirty="0">
                <a:solidFill>
                  <a:schemeClr val="tx1"/>
                </a:solidFill>
              </a:rPr>
              <a:t>. 17, 11-19). </a:t>
            </a:r>
            <a:endParaRPr lang="ru-RU" sz="2800" b="1" dirty="0" smtClean="0">
              <a:solidFill>
                <a:schemeClr val="tx1"/>
              </a:solidFill>
            </a:endParaRPr>
          </a:p>
          <a:p>
            <a:pPr marL="342900" indent="-342900">
              <a:buFont typeface="Arial" panose="020B0604020202020204" pitchFamily="34" charset="0"/>
              <a:buChar char="•"/>
            </a:pPr>
            <a:r>
              <a:rPr lang="ru-RU" sz="2800" b="1" dirty="0" smtClean="0">
                <a:solidFill>
                  <a:schemeClr val="tx1"/>
                </a:solidFill>
              </a:rPr>
              <a:t>Ответ </a:t>
            </a:r>
            <a:r>
              <a:rPr lang="ru-RU" sz="2800" b="1" dirty="0">
                <a:solidFill>
                  <a:schemeClr val="tx1"/>
                </a:solidFill>
              </a:rPr>
              <a:t>фарисеям о времени пришествия Царства Божия (</a:t>
            </a:r>
            <a:r>
              <a:rPr lang="ru-RU" sz="2800" b="1" dirty="0" err="1">
                <a:solidFill>
                  <a:schemeClr val="tx1"/>
                </a:solidFill>
              </a:rPr>
              <a:t>Лк</a:t>
            </a:r>
            <a:r>
              <a:rPr lang="ru-RU" sz="2800" b="1" dirty="0">
                <a:solidFill>
                  <a:schemeClr val="tx1"/>
                </a:solidFill>
              </a:rPr>
              <a:t>. 17, 20-21). </a:t>
            </a:r>
            <a:endParaRPr lang="ru-RU" sz="2800" b="1" dirty="0" smtClean="0">
              <a:solidFill>
                <a:schemeClr val="tx1"/>
              </a:solidFill>
            </a:endParaRPr>
          </a:p>
          <a:p>
            <a:pPr marL="342900" indent="-342900">
              <a:buFont typeface="Arial" panose="020B0604020202020204" pitchFamily="34" charset="0"/>
              <a:buChar char="•"/>
            </a:pPr>
            <a:r>
              <a:rPr lang="ru-RU" sz="2800" b="1" dirty="0" smtClean="0">
                <a:solidFill>
                  <a:schemeClr val="tx1"/>
                </a:solidFill>
              </a:rPr>
              <a:t>Учение </a:t>
            </a:r>
            <a:r>
              <a:rPr lang="ru-RU" sz="2800" b="1" dirty="0">
                <a:solidFill>
                  <a:schemeClr val="tx1"/>
                </a:solidFill>
              </a:rPr>
              <a:t>Христа о нерасторжимости брака (Мф. 19, 1-12; </a:t>
            </a:r>
            <a:r>
              <a:rPr lang="ru-RU" sz="2800" b="1" dirty="0" err="1">
                <a:solidFill>
                  <a:schemeClr val="tx1"/>
                </a:solidFill>
              </a:rPr>
              <a:t>Мк</a:t>
            </a:r>
            <a:r>
              <a:rPr lang="ru-RU" sz="2800" b="1" dirty="0">
                <a:solidFill>
                  <a:schemeClr val="tx1"/>
                </a:solidFill>
              </a:rPr>
              <a:t>. 10, 1-12; Лк.16, 18).</a:t>
            </a:r>
            <a:endParaRPr lang="ru-RU" sz="2800" b="1" dirty="0" smtClean="0">
              <a:solidFill>
                <a:schemeClr val="tx1"/>
              </a:solidFill>
            </a:endParaRPr>
          </a:p>
        </p:txBody>
      </p:sp>
    </p:spTree>
    <p:extLst>
      <p:ext uri="{BB962C8B-B14F-4D97-AF65-F5344CB8AC3E}">
        <p14:creationId xmlns:p14="http://schemas.microsoft.com/office/powerpoint/2010/main" val="15959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4" name="Скругленный прямоугольник 3"/>
          <p:cNvSpPr/>
          <p:nvPr/>
        </p:nvSpPr>
        <p:spPr>
          <a:xfrm>
            <a:off x="899592" y="188640"/>
            <a:ext cx="7344816" cy="504056"/>
          </a:xfrm>
          <a:prstGeom prst="round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Женщина, взятая </a:t>
            </a:r>
            <a:r>
              <a:rPr lang="ru-RU" sz="2400" b="1" dirty="0">
                <a:solidFill>
                  <a:schemeClr val="tx1"/>
                </a:solidFill>
              </a:rPr>
              <a:t>в </a:t>
            </a:r>
            <a:r>
              <a:rPr lang="ru-RU" sz="2400" b="1" dirty="0" smtClean="0">
                <a:solidFill>
                  <a:schemeClr val="tx1"/>
                </a:solidFill>
              </a:rPr>
              <a:t>прелюбодеянии (Ин</a:t>
            </a:r>
            <a:r>
              <a:rPr lang="ru-RU" sz="2400" b="1" dirty="0">
                <a:solidFill>
                  <a:schemeClr val="tx1"/>
                </a:solidFill>
              </a:rPr>
              <a:t>. 8, </a:t>
            </a:r>
            <a:r>
              <a:rPr lang="ru-RU" sz="2400" b="1" dirty="0" smtClean="0">
                <a:solidFill>
                  <a:schemeClr val="tx1"/>
                </a:solidFill>
              </a:rPr>
              <a:t>1-11).</a:t>
            </a:r>
            <a:endParaRPr lang="ru-RU" sz="2400" b="1" dirty="0">
              <a:solidFill>
                <a:schemeClr val="tx1"/>
              </a:solidFill>
            </a:endParaRPr>
          </a:p>
        </p:txBody>
      </p:sp>
      <p:pic>
        <p:nvPicPr>
          <p:cNvPr id="3074" name="Picture 2" descr="C:\Users\1\Desktop\картинки к 2 лекции\82085744_3431020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42" y="1052736"/>
            <a:ext cx="8735115" cy="5292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04442" y="836712"/>
            <a:ext cx="8735115" cy="4968552"/>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ru-RU" b="1" dirty="0">
                <a:solidFill>
                  <a:schemeClr val="tx1"/>
                </a:solidFill>
              </a:rPr>
              <a:t>1. Иисус же пошел на гору Елеонскую. </a:t>
            </a:r>
          </a:p>
          <a:p>
            <a:r>
              <a:rPr lang="ru-RU" b="1" dirty="0">
                <a:solidFill>
                  <a:schemeClr val="tx1"/>
                </a:solidFill>
              </a:rPr>
              <a:t>2. А утром опять пришел в храм, и весь народ шел к Нему. Он сел и учил их. </a:t>
            </a:r>
          </a:p>
          <a:p>
            <a:r>
              <a:rPr lang="ru-RU" b="1" dirty="0" smtClean="0">
                <a:solidFill>
                  <a:schemeClr val="tx1"/>
                </a:solidFill>
              </a:rPr>
              <a:t>3</a:t>
            </a:r>
            <a:r>
              <a:rPr lang="ru-RU" b="1" dirty="0">
                <a:solidFill>
                  <a:schemeClr val="tx1"/>
                </a:solidFill>
              </a:rPr>
              <a:t>. Тут книжники и фарисеи привели к Нему женщину, взятую в прелюбодеянии, и, поставив ее посреди,</a:t>
            </a:r>
          </a:p>
          <a:p>
            <a:r>
              <a:rPr lang="ru-RU" b="1" dirty="0">
                <a:solidFill>
                  <a:schemeClr val="tx1"/>
                </a:solidFill>
              </a:rPr>
              <a:t>4. сказали Ему: Учитель! эта женщина взята в прелюбодеянии;</a:t>
            </a:r>
          </a:p>
          <a:p>
            <a:r>
              <a:rPr lang="ru-RU" b="1" dirty="0">
                <a:solidFill>
                  <a:schemeClr val="tx1"/>
                </a:solidFill>
              </a:rPr>
              <a:t>5. а Моисей в законе заповедал нам побивать таких камнями: Ты что скажешь?</a:t>
            </a:r>
          </a:p>
          <a:p>
            <a:r>
              <a:rPr lang="ru-RU" b="1" dirty="0">
                <a:solidFill>
                  <a:schemeClr val="tx1"/>
                </a:solidFill>
              </a:rPr>
              <a:t>6. Говорили же это, искушая Его, чтобы найти что-нибудь к обвинению Его. Но Иисус, наклонившись низко, писал перстом на земле, не обращая на них внимания.</a:t>
            </a:r>
          </a:p>
          <a:p>
            <a:r>
              <a:rPr lang="ru-RU" b="1" dirty="0">
                <a:solidFill>
                  <a:schemeClr val="tx1"/>
                </a:solidFill>
              </a:rPr>
              <a:t>7. Когда же продолжали спрашивать Его, Он, </a:t>
            </a:r>
            <a:r>
              <a:rPr lang="ru-RU" b="1" dirty="0" err="1">
                <a:solidFill>
                  <a:schemeClr val="tx1"/>
                </a:solidFill>
              </a:rPr>
              <a:t>восклонившись</a:t>
            </a:r>
            <a:r>
              <a:rPr lang="ru-RU" b="1" dirty="0">
                <a:solidFill>
                  <a:schemeClr val="tx1"/>
                </a:solidFill>
              </a:rPr>
              <a:t>, сказал им: кто из вас без греха, первый брось на нее камень.</a:t>
            </a:r>
          </a:p>
          <a:p>
            <a:r>
              <a:rPr lang="ru-RU" b="1" dirty="0">
                <a:solidFill>
                  <a:schemeClr val="tx1"/>
                </a:solidFill>
              </a:rPr>
              <a:t>8. И опять, наклонившись низко, писал на земле.</a:t>
            </a:r>
          </a:p>
          <a:p>
            <a:r>
              <a:rPr lang="ru-RU" b="1" dirty="0">
                <a:solidFill>
                  <a:schemeClr val="tx1"/>
                </a:solidFill>
              </a:rPr>
              <a:t>9. Они же, услышав то и будучи обличаемы совестью, стали уходить один за другим, начиная от старших до последних; и остался один Иисус и женщина, стоящая посреди.</a:t>
            </a:r>
          </a:p>
          <a:p>
            <a:r>
              <a:rPr lang="ru-RU" b="1" dirty="0">
                <a:solidFill>
                  <a:schemeClr val="tx1"/>
                </a:solidFill>
              </a:rPr>
              <a:t>10. Иисус, </a:t>
            </a:r>
            <a:r>
              <a:rPr lang="ru-RU" b="1" dirty="0" err="1">
                <a:solidFill>
                  <a:schemeClr val="tx1"/>
                </a:solidFill>
              </a:rPr>
              <a:t>восклонившись</a:t>
            </a:r>
            <a:r>
              <a:rPr lang="ru-RU" b="1" dirty="0">
                <a:solidFill>
                  <a:schemeClr val="tx1"/>
                </a:solidFill>
              </a:rPr>
              <a:t> и не видя никого, кроме женщины, сказал ей: женщина! где твои обвинители? никто не осудил тебя?</a:t>
            </a:r>
          </a:p>
          <a:p>
            <a:r>
              <a:rPr lang="ru-RU" b="1" dirty="0">
                <a:solidFill>
                  <a:schemeClr val="tx1"/>
                </a:solidFill>
              </a:rPr>
              <a:t>11. Она отвечала: никто, Господи. Иисус сказал ей: и Я не осуждаю тебя; иди и впредь не греши.</a:t>
            </a:r>
          </a:p>
        </p:txBody>
      </p:sp>
      <p:sp>
        <p:nvSpPr>
          <p:cNvPr id="8" name="Скругленный прямоугольник 7"/>
          <p:cNvSpPr/>
          <p:nvPr/>
        </p:nvSpPr>
        <p:spPr>
          <a:xfrm>
            <a:off x="204442" y="5445224"/>
            <a:ext cx="8832054" cy="115212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b="1" dirty="0" err="1" smtClean="0">
                <a:solidFill>
                  <a:schemeClr val="tx1"/>
                </a:solidFill>
              </a:rPr>
              <a:t>Зигабен</a:t>
            </a:r>
            <a:r>
              <a:rPr lang="ru-RU" b="1" i="1" dirty="0" smtClean="0">
                <a:solidFill>
                  <a:schemeClr val="tx1"/>
                </a:solidFill>
              </a:rPr>
              <a:t>: «Зная</a:t>
            </a:r>
            <a:r>
              <a:rPr lang="ru-RU" b="1" i="1" dirty="0">
                <a:solidFill>
                  <a:schemeClr val="tx1"/>
                </a:solidFill>
              </a:rPr>
              <a:t>, что Иисус Христос милосерд и сострадателен, они думали, что Он пощадит жену, и таким образом они будут иметь обвинение против Него в том, что Он противозаконно щадит ту, которая по закону должна быть побита </a:t>
            </a:r>
            <a:r>
              <a:rPr lang="ru-RU" b="1" i="1" dirty="0" smtClean="0">
                <a:solidFill>
                  <a:schemeClr val="tx1"/>
                </a:solidFill>
              </a:rPr>
              <a:t>камнями».</a:t>
            </a:r>
            <a:endParaRPr lang="ru-RU" b="1" i="1" dirty="0">
              <a:solidFill>
                <a:schemeClr val="tx1"/>
              </a:solidFill>
            </a:endParaRPr>
          </a:p>
        </p:txBody>
      </p:sp>
      <p:sp>
        <p:nvSpPr>
          <p:cNvPr id="9" name="Скругленный прямоугольник 8"/>
          <p:cNvSpPr/>
          <p:nvPr/>
        </p:nvSpPr>
        <p:spPr>
          <a:xfrm>
            <a:off x="1187624" y="116632"/>
            <a:ext cx="6840760" cy="58817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b="1" dirty="0">
                <a:solidFill>
                  <a:schemeClr val="tx1"/>
                </a:solidFill>
              </a:rPr>
              <a:t>Пребывание Иисуса Христа в Иерусалиме</a:t>
            </a:r>
            <a:endParaRPr lang="ru-RU" sz="2800" dirty="0">
              <a:solidFill>
                <a:schemeClr val="tx1"/>
              </a:solidFill>
            </a:endParaRPr>
          </a:p>
        </p:txBody>
      </p:sp>
    </p:spTree>
    <p:extLst>
      <p:ext uri="{BB962C8B-B14F-4D97-AF65-F5344CB8AC3E}">
        <p14:creationId xmlns:p14="http://schemas.microsoft.com/office/powerpoint/2010/main" val="380511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down)">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074"/>
                                        </p:tgtEl>
                                      </p:cBhvr>
                                    </p:animEffect>
                                    <p:set>
                                      <p:cBhvr>
                                        <p:cTn id="24" dur="1" fill="hold">
                                          <p:stCondLst>
                                            <p:cond delay="499"/>
                                          </p:stCondLst>
                                        </p:cTn>
                                        <p:tgtEl>
                                          <p:spTgt spid="3074"/>
                                        </p:tgtEl>
                                        <p:attrNameLst>
                                          <p:attrName>style.visibility</p:attrName>
                                        </p:attrNameLst>
                                      </p:cBhvr>
                                      <p:to>
                                        <p:strVal val="hidden"/>
                                      </p:to>
                                    </p:se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971600" y="332656"/>
            <a:ext cx="7128792" cy="648072"/>
          </a:xfrm>
          <a:prstGeom prst="roundRect">
            <a:avLst/>
          </a:prstGeom>
        </p:spPr>
        <p:style>
          <a:lnRef idx="0">
            <a:schemeClr val="accent6"/>
          </a:lnRef>
          <a:fillRef idx="3">
            <a:schemeClr val="accent6"/>
          </a:fillRef>
          <a:effectRef idx="3">
            <a:schemeClr val="accent6"/>
          </a:effectRef>
          <a:fontRef idx="minor">
            <a:schemeClr val="lt1"/>
          </a:fontRef>
        </p:style>
        <p:txBody>
          <a:bodyPr lIns="0" rIns="0" rtlCol="0" anchor="ctr"/>
          <a:lstStyle/>
          <a:p>
            <a:pPr algn="ctr"/>
            <a:r>
              <a:rPr lang="ru-RU" sz="2000" b="1" dirty="0" smtClean="0">
                <a:solidFill>
                  <a:schemeClr val="tx1"/>
                </a:solidFill>
              </a:rPr>
              <a:t>Композиция беседы на следующий </a:t>
            </a:r>
            <a:r>
              <a:rPr lang="ru-RU" sz="2000" b="1" dirty="0">
                <a:solidFill>
                  <a:schemeClr val="tx1"/>
                </a:solidFill>
              </a:rPr>
              <a:t>день после праздника кущей</a:t>
            </a:r>
            <a:r>
              <a:rPr lang="ru-RU" sz="2000" b="1" dirty="0" smtClean="0">
                <a:solidFill>
                  <a:schemeClr val="tx1"/>
                </a:solidFill>
              </a:rPr>
              <a:t>.  «Я </a:t>
            </a:r>
            <a:r>
              <a:rPr lang="ru-RU" sz="2000" b="1" dirty="0">
                <a:solidFill>
                  <a:schemeClr val="tx1"/>
                </a:solidFill>
              </a:rPr>
              <a:t>свет </a:t>
            </a:r>
            <a:r>
              <a:rPr lang="ru-RU" sz="2000" b="1" dirty="0" smtClean="0">
                <a:solidFill>
                  <a:schemeClr val="tx1"/>
                </a:solidFill>
              </a:rPr>
              <a:t>миру».</a:t>
            </a:r>
            <a:endParaRPr lang="ru-RU" sz="2000" b="1" dirty="0">
              <a:solidFill>
                <a:schemeClr val="tx1"/>
              </a:solidFill>
            </a:endParaRPr>
          </a:p>
        </p:txBody>
      </p:sp>
      <p:sp>
        <p:nvSpPr>
          <p:cNvPr id="8" name="Прямоугольник 7"/>
          <p:cNvSpPr/>
          <p:nvPr/>
        </p:nvSpPr>
        <p:spPr>
          <a:xfrm>
            <a:off x="467544" y="1916832"/>
            <a:ext cx="8208912" cy="38884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44500"/>
            <a:r>
              <a:rPr lang="ru-RU" sz="1600" b="1" dirty="0" smtClean="0">
                <a:solidFill>
                  <a:schemeClr val="tx1"/>
                </a:solidFill>
              </a:rPr>
              <a:t>1. Господь </a:t>
            </a:r>
            <a:r>
              <a:rPr lang="ru-RU" sz="1600" b="1" dirty="0">
                <a:solidFill>
                  <a:schemeClr val="tx1"/>
                </a:solidFill>
              </a:rPr>
              <a:t>возвещает, что Он есть свет миру, и когда фарисеи начинают оспаривать Его свидетельство о Себе, Христос доказывает истинность Своего свидетельства тем, что Он знает, откуда пришел и куда идет и что Он судит не по плоти. </a:t>
            </a:r>
            <a:r>
              <a:rPr lang="ru-RU" sz="1600" b="1" dirty="0" smtClean="0">
                <a:solidFill>
                  <a:schemeClr val="tx1"/>
                </a:solidFill>
              </a:rPr>
              <a:t>Христос </a:t>
            </a:r>
            <a:r>
              <a:rPr lang="ru-RU" sz="1600" b="1" dirty="0">
                <a:solidFill>
                  <a:schemeClr val="tx1"/>
                </a:solidFill>
              </a:rPr>
              <a:t>ссылается на свидетельство Отца, так что получается вполне достаточное с точки зрения закона число свидетелей, двое – Он Сам и Отец (8, 12–20). </a:t>
            </a:r>
            <a:endParaRPr lang="ru-RU" sz="1600" b="1" dirty="0" smtClean="0">
              <a:solidFill>
                <a:schemeClr val="tx1"/>
              </a:solidFill>
            </a:endParaRPr>
          </a:p>
          <a:p>
            <a:pPr indent="457200">
              <a:buAutoNum type="arabicPeriod"/>
            </a:pPr>
            <a:endParaRPr lang="ru-RU" sz="1600" b="1" dirty="0" smtClean="0">
              <a:solidFill>
                <a:schemeClr val="tx1"/>
              </a:solidFill>
            </a:endParaRPr>
          </a:p>
          <a:p>
            <a:pPr indent="457200"/>
            <a:r>
              <a:rPr lang="ru-RU" sz="1600" b="1" dirty="0" smtClean="0">
                <a:solidFill>
                  <a:schemeClr val="tx1"/>
                </a:solidFill>
              </a:rPr>
              <a:t>2. Христос </a:t>
            </a:r>
            <a:r>
              <a:rPr lang="ru-RU" sz="1600" b="1" dirty="0">
                <a:solidFill>
                  <a:schemeClr val="tx1"/>
                </a:solidFill>
              </a:rPr>
              <a:t>объявляет о Своем удалении от иудеев, причем указывает на неспособность иудеев понять Его учение </a:t>
            </a:r>
            <a:r>
              <a:rPr lang="ru-RU" sz="1600" b="1" dirty="0" smtClean="0">
                <a:solidFill>
                  <a:schemeClr val="tx1"/>
                </a:solidFill>
              </a:rPr>
              <a:t>(8, </a:t>
            </a:r>
            <a:r>
              <a:rPr lang="ru-RU" sz="1600" b="1" dirty="0">
                <a:solidFill>
                  <a:schemeClr val="tx1"/>
                </a:solidFill>
              </a:rPr>
              <a:t>21–29). </a:t>
            </a:r>
            <a:endParaRPr lang="ru-RU" sz="1600" b="1" dirty="0" smtClean="0">
              <a:solidFill>
                <a:schemeClr val="tx1"/>
              </a:solidFill>
            </a:endParaRPr>
          </a:p>
          <a:p>
            <a:pPr indent="457200"/>
            <a:endParaRPr lang="ru-RU" sz="1600" b="1" dirty="0" smtClean="0">
              <a:solidFill>
                <a:schemeClr val="tx1"/>
              </a:solidFill>
            </a:endParaRPr>
          </a:p>
          <a:p>
            <a:pPr indent="457200"/>
            <a:r>
              <a:rPr lang="ru-RU" sz="1600" b="1" dirty="0" smtClean="0">
                <a:solidFill>
                  <a:schemeClr val="tx1"/>
                </a:solidFill>
              </a:rPr>
              <a:t>3. Господь </a:t>
            </a:r>
            <a:r>
              <a:rPr lang="ru-RU" sz="1600" b="1" dirty="0">
                <a:solidFill>
                  <a:schemeClr val="tx1"/>
                </a:solidFill>
              </a:rPr>
              <a:t>обращается к верующим в Него с увещанием пребывать в истине, которая сделает их свободными. Неверующим же иудеям Христос показывает, что они не </a:t>
            </a:r>
            <a:r>
              <a:rPr lang="ru-RU" sz="1600" b="1" dirty="0" err="1">
                <a:solidFill>
                  <a:schemeClr val="tx1"/>
                </a:solidFill>
              </a:rPr>
              <a:t>Авраамовы</a:t>
            </a:r>
            <a:r>
              <a:rPr lang="ru-RU" sz="1600" b="1" dirty="0">
                <a:solidFill>
                  <a:schemeClr val="tx1"/>
                </a:solidFill>
              </a:rPr>
              <a:t> и тем более не Божии дети, но чада </a:t>
            </a:r>
            <a:r>
              <a:rPr lang="ru-RU" sz="1600" b="1" dirty="0" err="1">
                <a:solidFill>
                  <a:schemeClr val="tx1"/>
                </a:solidFill>
              </a:rPr>
              <a:t>диавола</a:t>
            </a:r>
            <a:r>
              <a:rPr lang="ru-RU" sz="1600" b="1" dirty="0">
                <a:solidFill>
                  <a:schemeClr val="tx1"/>
                </a:solidFill>
              </a:rPr>
              <a:t>. В</a:t>
            </a:r>
            <a:r>
              <a:rPr lang="ru-RU" sz="1600" b="1" dirty="0" smtClean="0">
                <a:solidFill>
                  <a:schemeClr val="tx1"/>
                </a:solidFill>
              </a:rPr>
              <a:t>озвещает</a:t>
            </a:r>
            <a:r>
              <a:rPr lang="ru-RU" sz="1600" b="1" dirty="0">
                <a:solidFill>
                  <a:schemeClr val="tx1"/>
                </a:solidFill>
              </a:rPr>
              <a:t>, что соблюдающий слово Его не увидит смерти вовек и что Он был прежде Авраама, каковое заявление возбудило против Него взрыв ярости со стороны иудеев, после чего Господь ушел из храма </a:t>
            </a:r>
            <a:r>
              <a:rPr lang="ru-RU" sz="1600" b="1" dirty="0" smtClean="0">
                <a:solidFill>
                  <a:schemeClr val="tx1"/>
                </a:solidFill>
              </a:rPr>
              <a:t>(8, </a:t>
            </a:r>
            <a:r>
              <a:rPr lang="ru-RU" sz="1600" b="1" dirty="0">
                <a:solidFill>
                  <a:schemeClr val="tx1"/>
                </a:solidFill>
              </a:rPr>
              <a:t>30–59). </a:t>
            </a:r>
          </a:p>
        </p:txBody>
      </p:sp>
    </p:spTree>
    <p:extLst>
      <p:ext uri="{BB962C8B-B14F-4D97-AF65-F5344CB8AC3E}">
        <p14:creationId xmlns:p14="http://schemas.microsoft.com/office/powerpoint/2010/main" val="220197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672926300"/>
              </p:ext>
            </p:extLst>
          </p:nvPr>
        </p:nvGraphicFramePr>
        <p:xfrm>
          <a:off x="395536" y="1053448"/>
          <a:ext cx="8352928" cy="3760080"/>
        </p:xfrm>
        <a:graphic>
          <a:graphicData uri="http://schemas.openxmlformats.org/drawingml/2006/table">
            <a:tbl>
              <a:tblPr firstRow="1" bandRow="1">
                <a:tableStyleId>{93296810-A885-4BE3-A3E7-6D5BEEA58F35}</a:tableStyleId>
              </a:tblPr>
              <a:tblGrid>
                <a:gridCol w="8352928"/>
              </a:tblGrid>
              <a:tr h="216024">
                <a:tc>
                  <a:txBody>
                    <a:bodyPr/>
                    <a:lstStyle/>
                    <a:p>
                      <a:pPr algn="ctr"/>
                      <a:r>
                        <a:rPr lang="ru-RU" sz="1800" b="1" dirty="0" smtClean="0">
                          <a:solidFill>
                            <a:schemeClr val="tx1"/>
                          </a:solidFill>
                        </a:rPr>
                        <a:t>1 часть</a:t>
                      </a:r>
                      <a:endParaRPr lang="ru-RU" sz="1800" b="1" dirty="0">
                        <a:solidFill>
                          <a:schemeClr val="tx1"/>
                        </a:solidFill>
                      </a:endParaRPr>
                    </a:p>
                  </a:txBody>
                  <a:tcPr marL="18000" marR="18000" marT="18000" marB="18000"/>
                </a:tc>
              </a:tr>
              <a:tr h="370840">
                <a:tc>
                  <a:txBody>
                    <a:bodyPr/>
                    <a:lstStyle/>
                    <a:p>
                      <a:r>
                        <a:rPr lang="ru-RU" sz="1600" b="1" dirty="0" smtClean="0">
                          <a:solidFill>
                            <a:schemeClr val="tx1"/>
                          </a:solidFill>
                        </a:rPr>
                        <a:t>12. Опять говорил Иисус к народу и сказал им: Я свет миру; кто последует за Мною, тот не будет ходить во тьме, но будет иметь свет жизни. </a:t>
                      </a:r>
                    </a:p>
                    <a:p>
                      <a:r>
                        <a:rPr lang="ru-RU" sz="1600" b="1" dirty="0" smtClean="0">
                          <a:solidFill>
                            <a:schemeClr val="tx1"/>
                          </a:solidFill>
                        </a:rPr>
                        <a:t>13. Тогда фарисеи сказали Ему: Ты Сам о Себе свидетельствуешь, свидетельство Твое не истинно. </a:t>
                      </a:r>
                    </a:p>
                    <a:p>
                      <a:r>
                        <a:rPr lang="ru-RU" sz="1600" b="1" dirty="0" smtClean="0">
                          <a:solidFill>
                            <a:schemeClr val="tx1"/>
                          </a:solidFill>
                        </a:rPr>
                        <a:t>14. Иисус сказал им в ответ: если Я и Сам о Себе свидетельствую, свидетельство Мое истинно; потому что Я знаю, откуда пришел и куда иду; а вы не знаете, откуда Я и куда иду. </a:t>
                      </a:r>
                    </a:p>
                    <a:p>
                      <a:r>
                        <a:rPr lang="ru-RU" sz="1600" b="1" dirty="0" smtClean="0">
                          <a:solidFill>
                            <a:schemeClr val="tx1"/>
                          </a:solidFill>
                        </a:rPr>
                        <a:t>15. Вы судите по плоти; Я не сужу никого. </a:t>
                      </a:r>
                    </a:p>
                    <a:p>
                      <a:r>
                        <a:rPr lang="ru-RU" sz="1600" b="1" dirty="0" smtClean="0">
                          <a:solidFill>
                            <a:schemeClr val="tx1"/>
                          </a:solidFill>
                        </a:rPr>
                        <a:t>16. А если и сужу Я, то суд Мой истинен, потому что Я не один, но Я и Отец, пославший Меня. </a:t>
                      </a:r>
                    </a:p>
                    <a:p>
                      <a:r>
                        <a:rPr lang="ru-RU" sz="1600" b="1" dirty="0" smtClean="0">
                          <a:solidFill>
                            <a:schemeClr val="tx1"/>
                          </a:solidFill>
                        </a:rPr>
                        <a:t>17. А и в законе вашем написано, что двух человек свидетельство истинно. </a:t>
                      </a:r>
                    </a:p>
                    <a:p>
                      <a:r>
                        <a:rPr lang="ru-RU" sz="1600" b="1" dirty="0" smtClean="0">
                          <a:solidFill>
                            <a:schemeClr val="tx1"/>
                          </a:solidFill>
                        </a:rPr>
                        <a:t>18. Я Сам свидетельствую о Себе, и свидетельствует о Мне Отец, пославший Меня. </a:t>
                      </a:r>
                    </a:p>
                    <a:p>
                      <a:r>
                        <a:rPr lang="ru-RU" sz="1600" b="1" dirty="0" smtClean="0">
                          <a:solidFill>
                            <a:schemeClr val="tx1"/>
                          </a:solidFill>
                        </a:rPr>
                        <a:t>19. Тогда сказали Ему: где Твой Отец? Иисус отвечал: вы не знаете ни Меня, ни Отца Моего; если бы вы знали Меня, то знали бы и Отца Моего. </a:t>
                      </a:r>
                    </a:p>
                    <a:p>
                      <a:r>
                        <a:rPr lang="ru-RU" sz="1600" b="1" dirty="0" smtClean="0">
                          <a:solidFill>
                            <a:schemeClr val="tx1"/>
                          </a:solidFill>
                        </a:rPr>
                        <a:t>20. Сии слова говорил Иисус у сокровищницы, когда учил в храме; и никто не взял Его, потому что еще не пришел час Его. </a:t>
                      </a:r>
                    </a:p>
                  </a:txBody>
                  <a:tcPr marL="18000" marR="18000" marT="18000" marB="18000"/>
                </a:tc>
              </a:tr>
            </a:tbl>
          </a:graphicData>
        </a:graphic>
      </p:graphicFrame>
      <p:sp>
        <p:nvSpPr>
          <p:cNvPr id="4" name="Скругленный прямоугольник 3"/>
          <p:cNvSpPr/>
          <p:nvPr/>
        </p:nvSpPr>
        <p:spPr>
          <a:xfrm>
            <a:off x="971600" y="188640"/>
            <a:ext cx="7128792" cy="648072"/>
          </a:xfrm>
          <a:prstGeom prst="roundRect">
            <a:avLst/>
          </a:prstGeom>
        </p:spPr>
        <p:style>
          <a:lnRef idx="0">
            <a:schemeClr val="accent6"/>
          </a:lnRef>
          <a:fillRef idx="3">
            <a:schemeClr val="accent6"/>
          </a:fillRef>
          <a:effectRef idx="3">
            <a:schemeClr val="accent6"/>
          </a:effectRef>
          <a:fontRef idx="minor">
            <a:schemeClr val="lt1"/>
          </a:fontRef>
        </p:style>
        <p:txBody>
          <a:bodyPr lIns="0" rIns="0" rtlCol="0" anchor="ctr"/>
          <a:lstStyle/>
          <a:p>
            <a:pPr algn="ctr"/>
            <a:r>
              <a:rPr lang="ru-RU" sz="2000" b="1" dirty="0">
                <a:solidFill>
                  <a:schemeClr val="tx1"/>
                </a:solidFill>
              </a:rPr>
              <a:t>Беседа Господа на следующий день после праздника кущей</a:t>
            </a:r>
            <a:r>
              <a:rPr lang="ru-RU" sz="2000" b="1" dirty="0" smtClean="0">
                <a:solidFill>
                  <a:schemeClr val="tx1"/>
                </a:solidFill>
              </a:rPr>
              <a:t>.</a:t>
            </a:r>
          </a:p>
          <a:p>
            <a:pPr algn="ctr"/>
            <a:r>
              <a:rPr lang="ru-RU" sz="2000" b="1" dirty="0" smtClean="0">
                <a:solidFill>
                  <a:schemeClr val="tx1"/>
                </a:solidFill>
              </a:rPr>
              <a:t> «Я </a:t>
            </a:r>
            <a:r>
              <a:rPr lang="ru-RU" sz="2000" b="1" dirty="0">
                <a:solidFill>
                  <a:schemeClr val="tx1"/>
                </a:solidFill>
              </a:rPr>
              <a:t>свет </a:t>
            </a:r>
            <a:r>
              <a:rPr lang="ru-RU" sz="2000" b="1" dirty="0" smtClean="0">
                <a:solidFill>
                  <a:schemeClr val="tx1"/>
                </a:solidFill>
              </a:rPr>
              <a:t>миру».</a:t>
            </a:r>
            <a:endParaRPr lang="ru-RU" sz="2000" b="1" dirty="0">
              <a:solidFill>
                <a:schemeClr val="tx1"/>
              </a:solidFill>
            </a:endParaRPr>
          </a:p>
        </p:txBody>
      </p:sp>
      <p:sp>
        <p:nvSpPr>
          <p:cNvPr id="2" name="Скругленный прямоугольник 1"/>
          <p:cNvSpPr/>
          <p:nvPr/>
        </p:nvSpPr>
        <p:spPr>
          <a:xfrm>
            <a:off x="395536" y="3501008"/>
            <a:ext cx="8280920" cy="64807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Кто, - говорит, - последует за Мною, тот не будет ходить во тьме», то есть не останется в заблуждении, но освободится от заблуждения и </a:t>
            </a:r>
            <a:r>
              <a:rPr lang="ru-RU" sz="1600" b="1" i="1" dirty="0" smtClean="0">
                <a:solidFill>
                  <a:schemeClr val="tx1"/>
                </a:solidFill>
              </a:rPr>
              <a:t>тьмы».</a:t>
            </a:r>
            <a:endParaRPr lang="ru-RU" sz="1600" b="1" i="1" dirty="0">
              <a:solidFill>
                <a:schemeClr val="tx1"/>
              </a:solidFill>
            </a:endParaRPr>
          </a:p>
        </p:txBody>
      </p:sp>
      <p:sp>
        <p:nvSpPr>
          <p:cNvPr id="3" name="Скругленный прямоугольник 2"/>
          <p:cNvSpPr/>
          <p:nvPr/>
        </p:nvSpPr>
        <p:spPr>
          <a:xfrm>
            <a:off x="395536" y="1916832"/>
            <a:ext cx="8280920" cy="1224136"/>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err="1" smtClean="0">
                <a:solidFill>
                  <a:schemeClr val="tx1"/>
                </a:solidFill>
              </a:rPr>
              <a:t>Блж</a:t>
            </a:r>
            <a:r>
              <a:rPr lang="ru-RU" sz="1600" b="1" i="1" dirty="0" smtClean="0">
                <a:solidFill>
                  <a:schemeClr val="tx1"/>
                </a:solidFill>
              </a:rPr>
              <a:t>. </a:t>
            </a:r>
            <a:r>
              <a:rPr lang="ru-RU" sz="1600" b="1" i="1" dirty="0" err="1" smtClean="0">
                <a:solidFill>
                  <a:schemeClr val="tx1"/>
                </a:solidFill>
              </a:rPr>
              <a:t>Феофилакт</a:t>
            </a:r>
            <a:r>
              <a:rPr lang="ru-RU" sz="1600" b="1" i="1" dirty="0" smtClean="0">
                <a:solidFill>
                  <a:schemeClr val="tx1"/>
                </a:solidFill>
              </a:rPr>
              <a:t>: «Я</a:t>
            </a:r>
            <a:r>
              <a:rPr lang="ru-RU" sz="1600" b="1" i="1" dirty="0">
                <a:solidFill>
                  <a:schemeClr val="tx1"/>
                </a:solidFill>
              </a:rPr>
              <a:t>, говорит, Свет миру, свет в собственном смысле, свет не пророческий, то есть неполный и слабый, но свет истинный, не ограничивающийся пределами Галилеи или Палестины, но Свет миру и Владыка всех людей; Я - Тот, о Ком пророк сказал: Я положил Тебя светом язычников (</a:t>
            </a:r>
            <a:r>
              <a:rPr lang="ru-RU" sz="1600" b="1" i="1" dirty="0" err="1">
                <a:solidFill>
                  <a:schemeClr val="tx1"/>
                </a:solidFill>
              </a:rPr>
              <a:t>Ис</a:t>
            </a:r>
            <a:r>
              <a:rPr lang="ru-RU" sz="1600" b="1" i="1" dirty="0">
                <a:solidFill>
                  <a:schemeClr val="tx1"/>
                </a:solidFill>
              </a:rPr>
              <a:t>. 42, 6).».</a:t>
            </a:r>
          </a:p>
        </p:txBody>
      </p:sp>
      <p:sp>
        <p:nvSpPr>
          <p:cNvPr id="6" name="Скругленный прямоугольник 5"/>
          <p:cNvSpPr/>
          <p:nvPr/>
        </p:nvSpPr>
        <p:spPr>
          <a:xfrm>
            <a:off x="395536" y="2910644"/>
            <a:ext cx="8352928" cy="109442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«Я </a:t>
            </a:r>
            <a:r>
              <a:rPr lang="ru-RU" sz="1600" b="1" i="1" dirty="0">
                <a:solidFill>
                  <a:schemeClr val="tx1"/>
                </a:solidFill>
              </a:rPr>
              <a:t>имею трех свидетелей - Отца Моего, дела Мои и Писание, как и выше сказано (5, 33. 36. 37. 39). </a:t>
            </a:r>
            <a:r>
              <a:rPr lang="ru-RU" sz="1600" b="1" i="1" dirty="0" smtClean="0">
                <a:solidFill>
                  <a:schemeClr val="tx1"/>
                </a:solidFill>
              </a:rPr>
              <a:t>Но </a:t>
            </a:r>
            <a:r>
              <a:rPr lang="ru-RU" sz="1600" b="1" i="1" dirty="0">
                <a:solidFill>
                  <a:schemeClr val="tx1"/>
                </a:solidFill>
              </a:rPr>
              <a:t>если Я и Сам свидетельствую о Себе, свидетельство Мое истинно потому, что Я знаю, что Я Сын Божий, и не простой человек, но свыше Приходящий, и Бог. Как же свидетельство Мое ложно, когда Я - Бог».</a:t>
            </a:r>
          </a:p>
        </p:txBody>
      </p:sp>
      <p:sp>
        <p:nvSpPr>
          <p:cNvPr id="7" name="Скругленный прямоугольник 6"/>
          <p:cNvSpPr/>
          <p:nvPr/>
        </p:nvSpPr>
        <p:spPr>
          <a:xfrm>
            <a:off x="2627784" y="2765390"/>
            <a:ext cx="5175698" cy="52920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«судить по плоти – значит судить несправедливо».</a:t>
            </a:r>
          </a:p>
        </p:txBody>
      </p:sp>
      <p:sp>
        <p:nvSpPr>
          <p:cNvPr id="8" name="Скругленный прямоугольник 7"/>
          <p:cNvSpPr/>
          <p:nvPr/>
        </p:nvSpPr>
        <p:spPr>
          <a:xfrm>
            <a:off x="467544" y="3573016"/>
            <a:ext cx="8280920" cy="1224136"/>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«Я не за тем пришел, чтобы судить. Я ныне не сужу никого; а если и сужу, то суд Мой истинен, и если бы Я захотел судить, вы были бы осуждены. Ныне же вы остаетесь без осуждения не потому, будто Я не могу осудить вас, но потому, что ныне не время, так как осуждение на вас Я сберегаю до второго Пришествия. ».</a:t>
            </a:r>
          </a:p>
        </p:txBody>
      </p:sp>
      <p:sp>
        <p:nvSpPr>
          <p:cNvPr id="9" name="Скругленный прямоугольник 8"/>
          <p:cNvSpPr/>
          <p:nvPr/>
        </p:nvSpPr>
        <p:spPr>
          <a:xfrm>
            <a:off x="395536" y="4941168"/>
            <a:ext cx="8352928" cy="1296144"/>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«Распятие было делом не бессилия, но дозволения; ибо Он дозволил, когда захотел. Они давно желали умертвить Его, но были удерживаемы невидимыми узами силы Его. Ибо Ему нужно было долее оставаться живым во плоти, дабы доставить людям более пользы чрез совершение больших чудес и </a:t>
            </a:r>
            <a:r>
              <a:rPr lang="ru-RU" sz="1600" b="1" i="1" dirty="0" err="1">
                <a:solidFill>
                  <a:schemeClr val="tx1"/>
                </a:solidFill>
              </a:rPr>
              <a:t>преподание</a:t>
            </a:r>
            <a:r>
              <a:rPr lang="ru-RU" sz="1600" b="1" i="1" dirty="0">
                <a:solidFill>
                  <a:schemeClr val="tx1"/>
                </a:solidFill>
              </a:rPr>
              <a:t> большего </a:t>
            </a:r>
            <a:r>
              <a:rPr lang="ru-RU" sz="1600" b="1" i="1" dirty="0" smtClean="0">
                <a:solidFill>
                  <a:schemeClr val="tx1"/>
                </a:solidFill>
              </a:rPr>
              <a:t>учения».</a:t>
            </a:r>
            <a:endParaRPr lang="ru-RU" sz="1600" b="1" i="1" dirty="0">
              <a:solidFill>
                <a:schemeClr val="tx1"/>
              </a:solidFill>
            </a:endParaRPr>
          </a:p>
        </p:txBody>
      </p:sp>
    </p:spTree>
    <p:extLst>
      <p:ext uri="{BB962C8B-B14F-4D97-AF65-F5344CB8AC3E}">
        <p14:creationId xmlns:p14="http://schemas.microsoft.com/office/powerpoint/2010/main" val="12247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500"/>
                            </p:stCondLst>
                            <p:childTnLst>
                              <p:par>
                                <p:cTn id="17" presetID="22" presetClass="entr" presetSubtype="4" fill="hold" grpId="0" nodeType="afterEffect">
                                  <p:stCondLst>
                                    <p:cond delay="150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P spid="3" grpId="0" animBg="1"/>
      <p:bldP spid="3"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8690619"/>
              </p:ext>
            </p:extLst>
          </p:nvPr>
        </p:nvGraphicFramePr>
        <p:xfrm>
          <a:off x="457200" y="1052736"/>
          <a:ext cx="8229600" cy="4363720"/>
        </p:xfrm>
        <a:graphic>
          <a:graphicData uri="http://schemas.openxmlformats.org/drawingml/2006/table">
            <a:tbl>
              <a:tblPr firstRow="1" bandRow="1">
                <a:tableStyleId>{93296810-A885-4BE3-A3E7-6D5BEEA58F35}</a:tableStyleId>
              </a:tblPr>
              <a:tblGrid>
                <a:gridCol w="8229600"/>
              </a:tblGrid>
              <a:tr h="370840">
                <a:tc>
                  <a:txBody>
                    <a:bodyPr/>
                    <a:lstStyle/>
                    <a:p>
                      <a:pPr algn="ctr"/>
                      <a:r>
                        <a:rPr lang="ru-RU" sz="1600" b="1" dirty="0" smtClean="0">
                          <a:solidFill>
                            <a:schemeClr val="tx1"/>
                          </a:solidFill>
                        </a:rPr>
                        <a:t> 2 часть</a:t>
                      </a:r>
                      <a:endParaRPr lang="ru-RU" sz="1600" b="1" dirty="0">
                        <a:solidFill>
                          <a:schemeClr val="tx1"/>
                        </a:solidFill>
                      </a:endParaRPr>
                    </a:p>
                  </a:txBody>
                  <a:tcPr/>
                </a:tc>
              </a:tr>
              <a:tr h="370840">
                <a:tc>
                  <a:txBody>
                    <a:bodyPr/>
                    <a:lstStyle/>
                    <a:p>
                      <a:r>
                        <a:rPr lang="ru-RU" sz="1600" b="1" dirty="0" smtClean="0">
                          <a:solidFill>
                            <a:schemeClr val="tx1"/>
                          </a:solidFill>
                        </a:rPr>
                        <a:t>21. Опять сказал им Иисус: Я отхожу, и будете искать Меня, и умрете во грехе вашем. Куда Я иду, туда вы не можете </a:t>
                      </a:r>
                      <a:r>
                        <a:rPr lang="ru-RU" sz="1600" b="1" dirty="0" err="1" smtClean="0">
                          <a:solidFill>
                            <a:schemeClr val="tx1"/>
                          </a:solidFill>
                        </a:rPr>
                        <a:t>придти</a:t>
                      </a:r>
                      <a:r>
                        <a:rPr lang="ru-RU" sz="1600" b="1" dirty="0" smtClean="0">
                          <a:solidFill>
                            <a:schemeClr val="tx1"/>
                          </a:solidFill>
                        </a:rPr>
                        <a:t>. </a:t>
                      </a:r>
                    </a:p>
                    <a:p>
                      <a:r>
                        <a:rPr lang="ru-RU" sz="1600" b="1" dirty="0" smtClean="0">
                          <a:solidFill>
                            <a:schemeClr val="tx1"/>
                          </a:solidFill>
                        </a:rPr>
                        <a:t>22. Тут Иудеи говорили: неужели Он убьет Сам Себя, что говорит: «куда Я иду, вы не можете </a:t>
                      </a:r>
                      <a:r>
                        <a:rPr lang="ru-RU" sz="1600" b="1" dirty="0" err="1" smtClean="0">
                          <a:solidFill>
                            <a:schemeClr val="tx1"/>
                          </a:solidFill>
                        </a:rPr>
                        <a:t>придти</a:t>
                      </a:r>
                      <a:r>
                        <a:rPr lang="ru-RU" sz="1600" b="1" dirty="0" smtClean="0">
                          <a:solidFill>
                            <a:schemeClr val="tx1"/>
                          </a:solidFill>
                        </a:rPr>
                        <a:t>»? </a:t>
                      </a:r>
                    </a:p>
                    <a:p>
                      <a:r>
                        <a:rPr lang="ru-RU" sz="1600" b="1" dirty="0" smtClean="0">
                          <a:solidFill>
                            <a:schemeClr val="tx1"/>
                          </a:solidFill>
                        </a:rPr>
                        <a:t>23. Он сказал им: вы от нижних, Я от вышних; вы от мира сего, Я не от сего мира. </a:t>
                      </a:r>
                    </a:p>
                    <a:p>
                      <a:r>
                        <a:rPr lang="ru-RU" sz="1600" b="1" dirty="0" smtClean="0">
                          <a:solidFill>
                            <a:schemeClr val="tx1"/>
                          </a:solidFill>
                        </a:rPr>
                        <a:t>24. Потому Я и сказал вам, что вы умрете во грехах ваших; ибо если не уверуете, что это Я, то умрете во грехах ваших. </a:t>
                      </a:r>
                    </a:p>
                    <a:p>
                      <a:r>
                        <a:rPr lang="ru-RU" sz="1600" b="1" dirty="0" smtClean="0">
                          <a:solidFill>
                            <a:schemeClr val="tx1"/>
                          </a:solidFill>
                        </a:rPr>
                        <a:t>25. Тогда сказали Ему: кто же Ты? Иисус сказал им: </a:t>
                      </a:r>
                      <a:r>
                        <a:rPr lang="ru-RU" sz="1600" b="1" dirty="0" smtClean="0">
                          <a:solidFill>
                            <a:schemeClr val="accent6"/>
                          </a:solidFill>
                        </a:rPr>
                        <a:t>от начала Сущий</a:t>
                      </a:r>
                      <a:r>
                        <a:rPr lang="ru-RU" sz="1600" b="1" dirty="0" smtClean="0">
                          <a:solidFill>
                            <a:schemeClr val="tx1"/>
                          </a:solidFill>
                        </a:rPr>
                        <a:t>, как и говорю вам. </a:t>
                      </a:r>
                    </a:p>
                    <a:p>
                      <a:r>
                        <a:rPr lang="ru-RU" sz="1600" b="1" dirty="0" smtClean="0">
                          <a:solidFill>
                            <a:schemeClr val="tx1"/>
                          </a:solidFill>
                        </a:rPr>
                        <a:t>26. Много имею говорить и судить о вас; но Пославший Меня есть истинен, и что Я слышал от Него, то и говорю миру. </a:t>
                      </a:r>
                    </a:p>
                    <a:p>
                      <a:r>
                        <a:rPr lang="ru-RU" sz="1600" b="1" dirty="0" smtClean="0">
                          <a:solidFill>
                            <a:schemeClr val="tx1"/>
                          </a:solidFill>
                        </a:rPr>
                        <a:t>27. Не поняли, что Он говорил им об Отце. </a:t>
                      </a:r>
                    </a:p>
                    <a:p>
                      <a:r>
                        <a:rPr lang="ru-RU" sz="1600" b="1" dirty="0" smtClean="0">
                          <a:solidFill>
                            <a:schemeClr val="tx1"/>
                          </a:solidFill>
                        </a:rPr>
                        <a:t>28. Итак Иисус сказал им: когда вознесете Сына Человеческого, тогда узнаете, что это Я и что ничего не делаю от Себя, но как научил Меня Отец Мой, так и говорю. </a:t>
                      </a:r>
                    </a:p>
                    <a:p>
                      <a:r>
                        <a:rPr lang="ru-RU" sz="1600" b="1" dirty="0" smtClean="0">
                          <a:solidFill>
                            <a:schemeClr val="tx1"/>
                          </a:solidFill>
                        </a:rPr>
                        <a:t>29. Пославший Меня есть со Мною; Отец не оставил Меня одного, ибо Я всегда делаю то, что Ему угодно.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rPr>
                        <a:t>30. Когда Он говорил это, многие уверовали в Него. </a:t>
                      </a:r>
                      <a:endParaRPr lang="ru-RU" sz="1600" b="1" dirty="0">
                        <a:solidFill>
                          <a:schemeClr val="tx1"/>
                        </a:solidFill>
                      </a:endParaRPr>
                    </a:p>
                  </a:txBody>
                  <a:tcPr/>
                </a:tc>
              </a:tr>
            </a:tbl>
          </a:graphicData>
        </a:graphic>
      </p:graphicFrame>
      <p:sp>
        <p:nvSpPr>
          <p:cNvPr id="2" name="Скругленный прямоугольник 1"/>
          <p:cNvSpPr/>
          <p:nvPr/>
        </p:nvSpPr>
        <p:spPr>
          <a:xfrm>
            <a:off x="539552" y="2060848"/>
            <a:ext cx="8136904" cy="136815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a:solidFill>
                  <a:schemeClr val="tx1"/>
                </a:solidFill>
              </a:rPr>
              <a:t>«Часто говорит сие и для того, чтобы показать, что Он вперед знает о Своей смерти и что Крест есть дело не их силы, но Его произволения. «Я, - говорит, - отхожу»: не вы Меня ведете, но Я иду добровольно. - «Куда Я иду, туда вы не можете </a:t>
            </a:r>
            <a:r>
              <a:rPr lang="ru-RU" sz="1600" b="1" i="1" dirty="0" err="1">
                <a:solidFill>
                  <a:schemeClr val="tx1"/>
                </a:solidFill>
              </a:rPr>
              <a:t>придти</a:t>
            </a:r>
            <a:r>
              <a:rPr lang="ru-RU" sz="1600" b="1" i="1" dirty="0">
                <a:solidFill>
                  <a:schemeClr val="tx1"/>
                </a:solidFill>
              </a:rPr>
              <a:t>». Сими словами показывает, что Он подлинно воскреснет в славе и сядет одесную Бога, а они умрут во грехах </a:t>
            </a:r>
            <a:r>
              <a:rPr lang="ru-RU" sz="1600" b="1" i="1" dirty="0" smtClean="0">
                <a:solidFill>
                  <a:schemeClr val="tx1"/>
                </a:solidFill>
              </a:rPr>
              <a:t>своих».</a:t>
            </a:r>
            <a:endParaRPr lang="ru-RU" sz="1600" b="1" i="1" dirty="0">
              <a:solidFill>
                <a:schemeClr val="tx1"/>
              </a:solidFill>
            </a:endParaRPr>
          </a:p>
        </p:txBody>
      </p:sp>
      <p:sp>
        <p:nvSpPr>
          <p:cNvPr id="3" name="Скругленный прямоугольник 2"/>
          <p:cNvSpPr/>
          <p:nvPr/>
        </p:nvSpPr>
        <p:spPr>
          <a:xfrm>
            <a:off x="539552" y="3212976"/>
            <a:ext cx="8136904" cy="864096"/>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«Вы </a:t>
            </a:r>
            <a:r>
              <a:rPr lang="ru-RU" sz="1600" b="1" i="1" dirty="0">
                <a:solidFill>
                  <a:schemeClr val="tx1"/>
                </a:solidFill>
              </a:rPr>
              <a:t>потеряли способность понимать Божественное, небесное; обо всем судите по человечеству, руководясь своими земными греховными понятиями, а поэтому, если не уверуете в Меня («Яко Аз </a:t>
            </a:r>
            <a:r>
              <a:rPr lang="ru-RU" sz="1600" b="1" i="1" dirty="0" err="1">
                <a:solidFill>
                  <a:schemeClr val="tx1"/>
                </a:solidFill>
              </a:rPr>
              <a:t>есмь</a:t>
            </a:r>
            <a:r>
              <a:rPr lang="ru-RU" sz="1600" b="1" i="1" dirty="0">
                <a:solidFill>
                  <a:schemeClr val="tx1"/>
                </a:solidFill>
              </a:rPr>
              <a:t>» </a:t>
            </a:r>
            <a:r>
              <a:rPr lang="ru-RU" sz="1600" b="1" i="1" dirty="0" smtClean="0">
                <a:solidFill>
                  <a:schemeClr val="tx1"/>
                </a:solidFill>
              </a:rPr>
              <a:t>– то есть </a:t>
            </a:r>
            <a:r>
              <a:rPr lang="ru-RU" sz="1600" b="1" i="1" dirty="0">
                <a:solidFill>
                  <a:schemeClr val="tx1"/>
                </a:solidFill>
              </a:rPr>
              <a:t>Мессия), «умрете во </a:t>
            </a:r>
            <a:r>
              <a:rPr lang="ru-RU" sz="1600" b="1" i="1" dirty="0" err="1">
                <a:solidFill>
                  <a:schemeClr val="tx1"/>
                </a:solidFill>
              </a:rPr>
              <a:t>гресех</a:t>
            </a:r>
            <a:r>
              <a:rPr lang="ru-RU" sz="1600" b="1" i="1" dirty="0">
                <a:solidFill>
                  <a:schemeClr val="tx1"/>
                </a:solidFill>
              </a:rPr>
              <a:t> ваших</a:t>
            </a:r>
            <a:r>
              <a:rPr lang="ru-RU" sz="1600" b="1" i="1" dirty="0" smtClean="0">
                <a:solidFill>
                  <a:schemeClr val="tx1"/>
                </a:solidFill>
              </a:rPr>
              <a:t>».</a:t>
            </a:r>
            <a:endParaRPr lang="ru-RU" sz="1600" b="1" i="1" dirty="0">
              <a:solidFill>
                <a:schemeClr val="tx1"/>
              </a:solidFill>
            </a:endParaRPr>
          </a:p>
        </p:txBody>
      </p:sp>
      <p:sp>
        <p:nvSpPr>
          <p:cNvPr id="5" name="Скругленный прямоугольник 4"/>
          <p:cNvSpPr/>
          <p:nvPr/>
        </p:nvSpPr>
        <p:spPr>
          <a:xfrm>
            <a:off x="539552" y="3501008"/>
            <a:ext cx="8136904" cy="259228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smtClean="0">
                <a:solidFill>
                  <a:schemeClr val="tx1"/>
                </a:solidFill>
              </a:rPr>
              <a:t>Блж</a:t>
            </a:r>
            <a:r>
              <a:rPr lang="ru-RU" sz="1500" b="1" dirty="0">
                <a:solidFill>
                  <a:schemeClr val="tx1"/>
                </a:solidFill>
              </a:rPr>
              <a:t>. </a:t>
            </a:r>
            <a:r>
              <a:rPr lang="ru-RU" sz="1500" b="1" dirty="0" err="1">
                <a:solidFill>
                  <a:schemeClr val="tx1"/>
                </a:solidFill>
              </a:rPr>
              <a:t>Феофилакт</a:t>
            </a:r>
            <a:r>
              <a:rPr lang="ru-RU" sz="1500" b="1" dirty="0">
                <a:solidFill>
                  <a:schemeClr val="tx1"/>
                </a:solidFill>
              </a:rPr>
              <a:t> переводит этот ответ Иисуса </a:t>
            </a:r>
            <a:r>
              <a:rPr lang="ru-RU" sz="1500" b="1" dirty="0" smtClean="0">
                <a:solidFill>
                  <a:schemeClr val="tx1"/>
                </a:solidFill>
              </a:rPr>
              <a:t>так: </a:t>
            </a:r>
            <a:r>
              <a:rPr lang="ru-RU" sz="1500" b="1" i="1" dirty="0">
                <a:solidFill>
                  <a:schemeClr val="tx1"/>
                </a:solidFill>
              </a:rPr>
              <a:t>«Господь говорит: «Я говорю вам то, что и в начале». </a:t>
            </a:r>
            <a:r>
              <a:rPr lang="ru-RU" sz="1500" b="1" dirty="0">
                <a:solidFill>
                  <a:schemeClr val="tx1"/>
                </a:solidFill>
              </a:rPr>
              <a:t>По переводу епископа Михаила, Иисус сказал им: </a:t>
            </a:r>
            <a:r>
              <a:rPr lang="ru-RU" sz="1500" b="1" i="1" dirty="0">
                <a:solidFill>
                  <a:schemeClr val="tx1"/>
                </a:solidFill>
              </a:rPr>
              <a:t>«Прежде всего, я то, что и говорю вам». </a:t>
            </a:r>
            <a:r>
              <a:rPr lang="ru-RU" sz="1500" b="1" dirty="0">
                <a:solidFill>
                  <a:schemeClr val="tx1"/>
                </a:solidFill>
              </a:rPr>
              <a:t>А по </a:t>
            </a:r>
            <a:r>
              <a:rPr lang="ru-RU" sz="1500" b="1" dirty="0" smtClean="0">
                <a:solidFill>
                  <a:schemeClr val="tx1"/>
                </a:solidFill>
              </a:rPr>
              <a:t>мнению </a:t>
            </a:r>
            <a:r>
              <a:rPr lang="ru-RU" sz="1500" b="1" dirty="0" err="1" smtClean="0">
                <a:solidFill>
                  <a:schemeClr val="tx1"/>
                </a:solidFill>
              </a:rPr>
              <a:t>свт</a:t>
            </a:r>
            <a:r>
              <a:rPr lang="ru-RU" sz="1500" b="1" dirty="0" smtClean="0">
                <a:solidFill>
                  <a:schemeClr val="tx1"/>
                </a:solidFill>
              </a:rPr>
              <a:t>. </a:t>
            </a:r>
            <a:r>
              <a:rPr lang="ru-RU" sz="1500" b="1" dirty="0">
                <a:solidFill>
                  <a:schemeClr val="tx1"/>
                </a:solidFill>
              </a:rPr>
              <a:t>Иоанна Златоуста, ответ Иисуса значит вот что: </a:t>
            </a:r>
            <a:r>
              <a:rPr lang="ru-RU" sz="1500" b="1" i="1" dirty="0">
                <a:solidFill>
                  <a:schemeClr val="tx1"/>
                </a:solidFill>
              </a:rPr>
              <a:t>«Вы недостойны даже слушать слова Мои, не только знать, кто Я, потому что вы все говорите с намерением искусить Меня и нимало не внимаете словам Моим». </a:t>
            </a:r>
            <a:r>
              <a:rPr lang="ru-RU" sz="1500" b="1" dirty="0" err="1">
                <a:solidFill>
                  <a:schemeClr val="tx1"/>
                </a:solidFill>
              </a:rPr>
              <a:t>Евфимий</a:t>
            </a:r>
            <a:r>
              <a:rPr lang="ru-RU" sz="1500" b="1" dirty="0">
                <a:solidFill>
                  <a:schemeClr val="tx1"/>
                </a:solidFill>
              </a:rPr>
              <a:t> </a:t>
            </a:r>
            <a:r>
              <a:rPr lang="ru-RU" sz="1500" b="1" dirty="0" err="1">
                <a:solidFill>
                  <a:schemeClr val="tx1"/>
                </a:solidFill>
              </a:rPr>
              <a:t>Зигабен</a:t>
            </a:r>
            <a:r>
              <a:rPr lang="ru-RU" sz="1500" b="1" dirty="0">
                <a:solidFill>
                  <a:schemeClr val="tx1"/>
                </a:solidFill>
              </a:rPr>
              <a:t> понимал этот стих так же, как и Иоанн Златоуст: </a:t>
            </a:r>
            <a:r>
              <a:rPr lang="ru-RU" sz="1500" b="1" i="1" dirty="0">
                <a:solidFill>
                  <a:schemeClr val="tx1"/>
                </a:solidFill>
              </a:rPr>
              <a:t>«Это все равно, если бы Иисус Христос сказал так: совершенно излишне даже и то, что Я говорю вам; вы недостойны никакого слова, как искусители». </a:t>
            </a:r>
            <a:r>
              <a:rPr lang="ru-RU" sz="1500" b="1" dirty="0">
                <a:solidFill>
                  <a:schemeClr val="tx1"/>
                </a:solidFill>
              </a:rPr>
              <a:t>К. П. Победоносцев в своем переводе «Нового Завета» </a:t>
            </a:r>
            <a:r>
              <a:rPr lang="ru-RU" sz="1500" b="1" dirty="0" smtClean="0">
                <a:solidFill>
                  <a:schemeClr val="tx1"/>
                </a:solidFill>
              </a:rPr>
              <a:t>переводит </a:t>
            </a:r>
            <a:r>
              <a:rPr lang="ru-RU" sz="1500" b="1" dirty="0">
                <a:solidFill>
                  <a:schemeClr val="tx1"/>
                </a:solidFill>
              </a:rPr>
              <a:t>слова Господа так: </a:t>
            </a:r>
            <a:r>
              <a:rPr lang="ru-RU" sz="1500" b="1" i="1" dirty="0">
                <a:solidFill>
                  <a:schemeClr val="tx1"/>
                </a:solidFill>
              </a:rPr>
              <a:t>«Я начало, как и говорю вам</a:t>
            </a:r>
            <a:r>
              <a:rPr lang="ru-RU" sz="1500" b="1" i="1" dirty="0" smtClean="0">
                <a:solidFill>
                  <a:schemeClr val="tx1"/>
                </a:solidFill>
              </a:rPr>
              <a:t>». </a:t>
            </a:r>
          </a:p>
          <a:p>
            <a:pPr algn="ctr"/>
            <a:r>
              <a:rPr lang="ru-RU" sz="1500" b="1" i="1" dirty="0" smtClean="0">
                <a:solidFill>
                  <a:schemeClr val="tx1"/>
                </a:solidFill>
              </a:rPr>
              <a:t>«</a:t>
            </a:r>
            <a:r>
              <a:rPr lang="ru-RU" sz="1500" b="1" i="1" dirty="0">
                <a:solidFill>
                  <a:schemeClr val="tx1"/>
                </a:solidFill>
              </a:rPr>
              <a:t>С самого начала Моей проповеди Я говорю вам, Кто Я, но вы все не хотите понять Меня. Что же сказать вам теперь? Скажу то же, что и от начала говорил вам».</a:t>
            </a:r>
          </a:p>
        </p:txBody>
      </p:sp>
      <p:sp>
        <p:nvSpPr>
          <p:cNvPr id="6" name="Скругленный прямоугольник 5"/>
          <p:cNvSpPr/>
          <p:nvPr/>
        </p:nvSpPr>
        <p:spPr>
          <a:xfrm>
            <a:off x="467544" y="5157192"/>
            <a:ext cx="8280920" cy="151216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a:t>
            </a:r>
            <a:r>
              <a:rPr lang="ru-RU" sz="1600" b="1" i="1" dirty="0" smtClean="0">
                <a:solidFill>
                  <a:schemeClr val="tx1"/>
                </a:solidFill>
              </a:rPr>
              <a:t>Вы думаете</a:t>
            </a:r>
            <a:r>
              <a:rPr lang="ru-RU" sz="1600" b="1" i="1" dirty="0">
                <a:solidFill>
                  <a:schemeClr val="tx1"/>
                </a:solidFill>
              </a:rPr>
              <a:t>, что когда распнете Меня, будете свободны от всякой заботы и избавитесь от Меня. А Я говорю, что вы узнаете, что это Я, то есть Христос, Сын Божий, </a:t>
            </a:r>
            <a:r>
              <a:rPr lang="ru-RU" sz="1600" b="1" i="1" dirty="0" smtClean="0">
                <a:solidFill>
                  <a:schemeClr val="tx1"/>
                </a:solidFill>
              </a:rPr>
              <a:t>и </a:t>
            </a:r>
            <a:r>
              <a:rPr lang="ru-RU" sz="1600" b="1" i="1" dirty="0">
                <a:solidFill>
                  <a:schemeClr val="tx1"/>
                </a:solidFill>
              </a:rPr>
              <a:t>что Я не противник Отцу, не действую и не говорю Сам от Себя, ибо не имею собственной воли, отличной от воли Отца. Как же они узнают Его на кресте? Из знамений того времени, из воскресения Его и пленения их. </a:t>
            </a:r>
            <a:r>
              <a:rPr lang="ru-RU" sz="1600" b="1" i="1" dirty="0" smtClean="0">
                <a:solidFill>
                  <a:schemeClr val="tx1"/>
                </a:solidFill>
              </a:rPr>
              <a:t>Итак</a:t>
            </a:r>
            <a:r>
              <a:rPr lang="ru-RU" sz="1600" b="1" i="1" dirty="0">
                <a:solidFill>
                  <a:schemeClr val="tx1"/>
                </a:solidFill>
              </a:rPr>
              <a:t>, когда распнете Меня, вы узнаете то и другое, и силу Мою, и единомыслие Мое с </a:t>
            </a:r>
            <a:r>
              <a:rPr lang="ru-RU" sz="1600" b="1" i="1" dirty="0" smtClean="0">
                <a:solidFill>
                  <a:schemeClr val="tx1"/>
                </a:solidFill>
              </a:rPr>
              <a:t>Отцом».</a:t>
            </a:r>
            <a:endParaRPr lang="ru-RU" sz="1600" b="1" i="1" dirty="0">
              <a:solidFill>
                <a:schemeClr val="tx1"/>
              </a:solidFill>
            </a:endParaRPr>
          </a:p>
        </p:txBody>
      </p:sp>
    </p:spTree>
    <p:extLst>
      <p:ext uri="{BB962C8B-B14F-4D97-AF65-F5344CB8AC3E}">
        <p14:creationId xmlns:p14="http://schemas.microsoft.com/office/powerpoint/2010/main" val="330136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26742275"/>
              </p:ext>
            </p:extLst>
          </p:nvPr>
        </p:nvGraphicFramePr>
        <p:xfrm>
          <a:off x="179512" y="138896"/>
          <a:ext cx="8784976" cy="6314440"/>
        </p:xfrm>
        <a:graphic>
          <a:graphicData uri="http://schemas.openxmlformats.org/drawingml/2006/table">
            <a:tbl>
              <a:tblPr firstRow="1" bandRow="1">
                <a:tableStyleId>{93296810-A885-4BE3-A3E7-6D5BEEA58F35}</a:tableStyleId>
              </a:tblPr>
              <a:tblGrid>
                <a:gridCol w="8784976"/>
              </a:tblGrid>
              <a:tr h="370840">
                <a:tc>
                  <a:txBody>
                    <a:bodyPr/>
                    <a:lstStyle/>
                    <a:p>
                      <a:pPr algn="ctr"/>
                      <a:r>
                        <a:rPr lang="ru-RU" sz="1500" b="1" dirty="0" smtClean="0">
                          <a:solidFill>
                            <a:schemeClr val="tx1"/>
                          </a:solidFill>
                        </a:rPr>
                        <a:t>3 часть </a:t>
                      </a:r>
                      <a:endParaRPr lang="ru-RU" sz="1500" b="1" dirty="0">
                        <a:solidFill>
                          <a:schemeClr val="tx1"/>
                        </a:solidFill>
                      </a:endParaRPr>
                    </a:p>
                  </a:txBody>
                  <a:tcPr/>
                </a:tc>
              </a:tr>
              <a:tr h="370840">
                <a:tc>
                  <a:txBody>
                    <a:bodyPr/>
                    <a:lstStyle/>
                    <a:p>
                      <a:r>
                        <a:rPr lang="ru-RU" sz="1600" b="1" dirty="0" smtClean="0">
                          <a:solidFill>
                            <a:schemeClr val="tx1"/>
                          </a:solidFill>
                        </a:rPr>
                        <a:t>31. Тогда сказал Иисус к уверовавшим в Него Иудеям: если пребудете в слове Моем, то вы истинно Мои ученики, </a:t>
                      </a:r>
                    </a:p>
                    <a:p>
                      <a:r>
                        <a:rPr lang="ru-RU" sz="1600" b="1" dirty="0" smtClean="0">
                          <a:solidFill>
                            <a:schemeClr val="tx1"/>
                          </a:solidFill>
                        </a:rPr>
                        <a:t>32. и познаете истину, и истина сделает вас свободными. </a:t>
                      </a:r>
                    </a:p>
                    <a:p>
                      <a:r>
                        <a:rPr lang="ru-RU" sz="1600" b="1" dirty="0" smtClean="0">
                          <a:solidFill>
                            <a:schemeClr val="tx1"/>
                          </a:solidFill>
                        </a:rPr>
                        <a:t>33. Ему отвечали: мы семя </a:t>
                      </a:r>
                      <a:r>
                        <a:rPr lang="ru-RU" sz="1600" b="1" dirty="0" err="1" smtClean="0">
                          <a:solidFill>
                            <a:schemeClr val="tx1"/>
                          </a:solidFill>
                        </a:rPr>
                        <a:t>Авраамово</a:t>
                      </a:r>
                      <a:r>
                        <a:rPr lang="ru-RU" sz="1600" b="1" dirty="0" smtClean="0">
                          <a:solidFill>
                            <a:schemeClr val="tx1"/>
                          </a:solidFill>
                        </a:rPr>
                        <a:t> и не были рабами никому никогда; как же Ты говоришь: сделаетесь свободными? </a:t>
                      </a:r>
                    </a:p>
                    <a:p>
                      <a:r>
                        <a:rPr lang="ru-RU" sz="1600" b="1" dirty="0" smtClean="0">
                          <a:solidFill>
                            <a:schemeClr val="tx1"/>
                          </a:solidFill>
                        </a:rPr>
                        <a:t>34. Иисус отвечал им: истинно, истинно говорю вам: всякий, делающий грех, есть раб греха. </a:t>
                      </a:r>
                    </a:p>
                    <a:p>
                      <a:r>
                        <a:rPr lang="ru-RU" sz="1600" b="1" dirty="0" smtClean="0">
                          <a:solidFill>
                            <a:schemeClr val="tx1"/>
                          </a:solidFill>
                        </a:rPr>
                        <a:t>35. Но раб не пребывает в доме вечно; сын пребывает вечно. </a:t>
                      </a:r>
                    </a:p>
                    <a:p>
                      <a:r>
                        <a:rPr lang="ru-RU" sz="1600" b="1" dirty="0" smtClean="0">
                          <a:solidFill>
                            <a:schemeClr val="tx1"/>
                          </a:solidFill>
                        </a:rPr>
                        <a:t>36. Итак, если Сын освободит вас, то истинно свободны будете. </a:t>
                      </a:r>
                    </a:p>
                    <a:p>
                      <a:r>
                        <a:rPr lang="ru-RU" sz="1600" b="1" dirty="0" smtClean="0">
                          <a:solidFill>
                            <a:schemeClr val="tx1"/>
                          </a:solidFill>
                        </a:rPr>
                        <a:t>37. Знаю, что вы семя </a:t>
                      </a:r>
                      <a:r>
                        <a:rPr lang="ru-RU" sz="1600" b="1" dirty="0" err="1" smtClean="0">
                          <a:solidFill>
                            <a:schemeClr val="tx1"/>
                          </a:solidFill>
                        </a:rPr>
                        <a:t>Авраамово</a:t>
                      </a:r>
                      <a:r>
                        <a:rPr lang="ru-RU" sz="1600" b="1" dirty="0" smtClean="0">
                          <a:solidFill>
                            <a:schemeClr val="tx1"/>
                          </a:solidFill>
                        </a:rPr>
                        <a:t>; однако ищете убить Меня, потому что слово Мое не вмещается в вас. </a:t>
                      </a:r>
                    </a:p>
                    <a:p>
                      <a:r>
                        <a:rPr lang="ru-RU" sz="1600" b="1" dirty="0" smtClean="0">
                          <a:solidFill>
                            <a:schemeClr val="tx1"/>
                          </a:solidFill>
                        </a:rPr>
                        <a:t>38. Я говорю то, что видел у Отца Моего; а вы делаете то, что видели у отца вашего. </a:t>
                      </a:r>
                    </a:p>
                    <a:p>
                      <a:r>
                        <a:rPr lang="ru-RU" sz="1600" b="1" dirty="0" smtClean="0">
                          <a:solidFill>
                            <a:schemeClr val="tx1"/>
                          </a:solidFill>
                        </a:rPr>
                        <a:t>39. Сказали Ему в ответ: отец наш есть Авраам. Иисус сказал им: если бы вы были дети Авраама, то дела </a:t>
                      </a:r>
                      <a:r>
                        <a:rPr lang="ru-RU" sz="1600" b="1" dirty="0" err="1" smtClean="0">
                          <a:solidFill>
                            <a:schemeClr val="tx1"/>
                          </a:solidFill>
                        </a:rPr>
                        <a:t>Авраамовы</a:t>
                      </a:r>
                      <a:r>
                        <a:rPr lang="ru-RU" sz="1600" b="1" dirty="0" smtClean="0">
                          <a:solidFill>
                            <a:schemeClr val="tx1"/>
                          </a:solidFill>
                        </a:rPr>
                        <a:t> делали бы. </a:t>
                      </a:r>
                    </a:p>
                    <a:p>
                      <a:r>
                        <a:rPr lang="ru-RU" sz="1600" b="1" dirty="0" smtClean="0">
                          <a:solidFill>
                            <a:schemeClr val="tx1"/>
                          </a:solidFill>
                        </a:rPr>
                        <a:t>40. А теперь ищете убить Меня, Человека, сказавшего вам истину, которую слышал от Бога: Авраам этого не делал. </a:t>
                      </a:r>
                    </a:p>
                    <a:p>
                      <a:r>
                        <a:rPr lang="ru-RU" sz="1600" b="1" dirty="0" smtClean="0">
                          <a:solidFill>
                            <a:schemeClr val="tx1"/>
                          </a:solidFill>
                        </a:rPr>
                        <a:t>41. Вы делаете дела отца вашего. На это сказали Ему: мы не от любодеяния рождены; одного Отца имеем, Бога. </a:t>
                      </a:r>
                    </a:p>
                    <a:p>
                      <a:r>
                        <a:rPr lang="ru-RU" sz="1600" b="1" dirty="0" smtClean="0">
                          <a:solidFill>
                            <a:schemeClr val="tx1"/>
                          </a:solidFill>
                        </a:rPr>
                        <a:t>42. Иисус сказал им: если бы Бог был Отец ваш, то вы любили бы Меня, потому что Я от Бога </a:t>
                      </a:r>
                      <a:r>
                        <a:rPr lang="ru-RU" sz="1600" b="1" dirty="0" err="1" smtClean="0">
                          <a:solidFill>
                            <a:schemeClr val="tx1"/>
                          </a:solidFill>
                        </a:rPr>
                        <a:t>исшел</a:t>
                      </a:r>
                      <a:r>
                        <a:rPr lang="ru-RU" sz="1600" b="1" dirty="0" smtClean="0">
                          <a:solidFill>
                            <a:schemeClr val="tx1"/>
                          </a:solidFill>
                        </a:rPr>
                        <a:t> и пришел; ибо Я не Сам от Себя пришел, но Он послал Меня. </a:t>
                      </a:r>
                    </a:p>
                    <a:p>
                      <a:r>
                        <a:rPr lang="ru-RU" sz="1600" b="1" dirty="0" smtClean="0">
                          <a:solidFill>
                            <a:schemeClr val="tx1"/>
                          </a:solidFill>
                        </a:rPr>
                        <a:t>43. Почему вы не понимаете речи Моей? Потому что не можете слышать слова Моего. </a:t>
                      </a:r>
                    </a:p>
                    <a:p>
                      <a:r>
                        <a:rPr lang="ru-RU" sz="1600" b="1" dirty="0" smtClean="0">
                          <a:solidFill>
                            <a:schemeClr val="tx1"/>
                          </a:solidFill>
                        </a:rPr>
                        <a:t>44. Ваш отец </a:t>
                      </a:r>
                      <a:r>
                        <a:rPr lang="ru-RU" sz="1600" b="1" dirty="0" err="1" smtClean="0">
                          <a:solidFill>
                            <a:schemeClr val="tx1"/>
                          </a:solidFill>
                        </a:rPr>
                        <a:t>диавол</a:t>
                      </a:r>
                      <a:r>
                        <a:rPr lang="ru-RU" sz="1600" b="1" dirty="0" smtClean="0">
                          <a:solidFill>
                            <a:schemeClr val="tx1"/>
                          </a:solidFill>
                        </a:rPr>
                        <a:t>; и вы хотите исполнять похоти отца вашего. Он был человекоубийца от начала и не устоял в истине, ибо нет в нем истины. Когда говорит он ложь, говорит свое, ибо он лжец и отец лжи. </a:t>
                      </a:r>
                    </a:p>
                    <a:p>
                      <a:r>
                        <a:rPr lang="ru-RU" sz="1600" b="1" dirty="0" smtClean="0">
                          <a:solidFill>
                            <a:schemeClr val="tx1"/>
                          </a:solidFill>
                        </a:rPr>
                        <a:t>45. А как Я истину говорю, то не верите Мне. </a:t>
                      </a:r>
                    </a:p>
                  </a:txBody>
                  <a:tcPr marL="36000" marR="36000"/>
                </a:tc>
              </a:tr>
            </a:tbl>
          </a:graphicData>
        </a:graphic>
      </p:graphicFrame>
      <p:sp>
        <p:nvSpPr>
          <p:cNvPr id="2" name="Скругленный прямоугольник 1"/>
          <p:cNvSpPr/>
          <p:nvPr/>
        </p:nvSpPr>
        <p:spPr>
          <a:xfrm>
            <a:off x="179512" y="1340768"/>
            <a:ext cx="8712968" cy="864096"/>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Он научает </a:t>
            </a:r>
            <a:r>
              <a:rPr lang="ru-RU" sz="1600" b="1" i="1" dirty="0" smtClean="0">
                <a:solidFill>
                  <a:schemeClr val="tx1"/>
                </a:solidFill>
              </a:rPr>
              <a:t>уверовавших, </a:t>
            </a:r>
            <a:r>
              <a:rPr lang="ru-RU" sz="1600" b="1" i="1" dirty="0">
                <a:solidFill>
                  <a:schemeClr val="tx1"/>
                </a:solidFill>
              </a:rPr>
              <a:t>как им сделаться и пребыть истинными учениками Его. Для этого они должны «пребыть в слове Его»: тогда только они познают истину, а истина даст им свободу от греха, в чем только и заключается истинная </a:t>
            </a:r>
            <a:r>
              <a:rPr lang="ru-RU" sz="1600" b="1" i="1" dirty="0" smtClean="0">
                <a:solidFill>
                  <a:schemeClr val="tx1"/>
                </a:solidFill>
              </a:rPr>
              <a:t>свобода».</a:t>
            </a:r>
            <a:endParaRPr lang="ru-RU" sz="1600" b="1" i="1" dirty="0">
              <a:solidFill>
                <a:schemeClr val="tx1"/>
              </a:solidFill>
            </a:endParaRPr>
          </a:p>
        </p:txBody>
      </p:sp>
      <p:sp>
        <p:nvSpPr>
          <p:cNvPr id="3" name="Скругленный прямоугольник 2"/>
          <p:cNvSpPr/>
          <p:nvPr/>
        </p:nvSpPr>
        <p:spPr>
          <a:xfrm>
            <a:off x="179512" y="1988840"/>
            <a:ext cx="8856984" cy="115212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Говоря, что никому не были рабами, они явно лгали. Ибо каждый раз, как были пленяемы, они были в порабощении: у египтян, вавилонян и многих иных народов. Господь не обличает их во лжи. Его цель доказать не то, что они рабы </a:t>
            </a:r>
            <a:r>
              <a:rPr lang="ru-RU" sz="1600" b="1" i="1" dirty="0" err="1">
                <a:solidFill>
                  <a:schemeClr val="tx1"/>
                </a:solidFill>
              </a:rPr>
              <a:t>человеков</a:t>
            </a:r>
            <a:r>
              <a:rPr lang="ru-RU" sz="1600" b="1" i="1" dirty="0">
                <a:solidFill>
                  <a:schemeClr val="tx1"/>
                </a:solidFill>
              </a:rPr>
              <a:t>, но что они рабы греха. А это рабство и есть самое тяжкое, и от него может избавить один только </a:t>
            </a:r>
            <a:r>
              <a:rPr lang="ru-RU" sz="1600" b="1" i="1" dirty="0" smtClean="0">
                <a:solidFill>
                  <a:schemeClr val="tx1"/>
                </a:solidFill>
              </a:rPr>
              <a:t>Бог».</a:t>
            </a:r>
            <a:endParaRPr lang="ru-RU" sz="1600" b="1" i="1" dirty="0">
              <a:solidFill>
                <a:schemeClr val="tx1"/>
              </a:solidFill>
            </a:endParaRPr>
          </a:p>
        </p:txBody>
      </p:sp>
      <p:sp>
        <p:nvSpPr>
          <p:cNvPr id="5" name="Скругленный прямоугольник 4"/>
          <p:cNvSpPr/>
          <p:nvPr/>
        </p:nvSpPr>
        <p:spPr>
          <a:xfrm>
            <a:off x="179512" y="2612436"/>
            <a:ext cx="8712967" cy="1896684"/>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 </a:t>
            </a:r>
            <a:r>
              <a:rPr lang="ru-RU" sz="1600" b="1" i="1" dirty="0" smtClean="0">
                <a:solidFill>
                  <a:schemeClr val="tx1"/>
                </a:solidFill>
              </a:rPr>
              <a:t>Они </a:t>
            </a:r>
            <a:r>
              <a:rPr lang="ru-RU" sz="1600" b="1" i="1" dirty="0">
                <a:solidFill>
                  <a:schemeClr val="tx1"/>
                </a:solidFill>
              </a:rPr>
              <a:t>могли сказать, что хотя мы и подлежим такому рабству, но у нас есть жертвы, есть священники, которые очищают нас от грехов. Он говорит, что и они рабы, потому что все грешили, и лишены славы Божией (Рим. 3, 23</a:t>
            </a:r>
            <a:r>
              <a:rPr lang="ru-RU" sz="1600" b="1" i="1" dirty="0" smtClean="0">
                <a:solidFill>
                  <a:schemeClr val="tx1"/>
                </a:solidFill>
              </a:rPr>
              <a:t>). </a:t>
            </a:r>
            <a:r>
              <a:rPr lang="ru-RU" sz="1600" b="1" i="1" dirty="0">
                <a:solidFill>
                  <a:schemeClr val="tx1"/>
                </a:solidFill>
              </a:rPr>
              <a:t>Итак, те священники ваши, будучи рабами, не имели власти прощать грехи. А Я, Сын, пребывающий в дому, то есть имеющий власть и самостоятельное начальство, Владыка дома, одарю вас свободою, потому что все - Мое, и Я </a:t>
            </a:r>
            <a:r>
              <a:rPr lang="ru-RU" sz="1600" b="1" i="1" dirty="0" err="1">
                <a:solidFill>
                  <a:schemeClr val="tx1"/>
                </a:solidFill>
              </a:rPr>
              <a:t>единосилен</a:t>
            </a:r>
            <a:r>
              <a:rPr lang="ru-RU" sz="1600" b="1" i="1" dirty="0">
                <a:solidFill>
                  <a:schemeClr val="tx1"/>
                </a:solidFill>
              </a:rPr>
              <a:t> и единовластен со Отцом. Когда Я вас освобожу, тогда вы будете почтены истинною </a:t>
            </a:r>
            <a:r>
              <a:rPr lang="ru-RU" sz="1600" b="1" i="1" dirty="0" smtClean="0">
                <a:solidFill>
                  <a:schemeClr val="tx1"/>
                </a:solidFill>
              </a:rPr>
              <a:t>свободою».</a:t>
            </a:r>
            <a:endParaRPr lang="ru-RU" sz="1600" b="1" i="1" dirty="0">
              <a:solidFill>
                <a:schemeClr val="tx1"/>
              </a:solidFill>
            </a:endParaRPr>
          </a:p>
        </p:txBody>
      </p:sp>
      <p:sp>
        <p:nvSpPr>
          <p:cNvPr id="6" name="Скругленный прямоугольник 5"/>
          <p:cNvSpPr/>
          <p:nvPr/>
        </p:nvSpPr>
        <p:spPr>
          <a:xfrm>
            <a:off x="179511" y="3560778"/>
            <a:ext cx="8712967" cy="181243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Хотя вы безумно и приписываете себя в дети Богу, как отцу своему, но дела ваши свидетельствуют, что </a:t>
            </a:r>
            <a:r>
              <a:rPr lang="ru-RU" sz="1600" b="1" i="1" dirty="0" err="1">
                <a:solidFill>
                  <a:schemeClr val="tx1"/>
                </a:solidFill>
              </a:rPr>
              <a:t>диавол</a:t>
            </a:r>
            <a:r>
              <a:rPr lang="ru-RU" sz="1600" b="1" i="1" dirty="0">
                <a:solidFill>
                  <a:schemeClr val="tx1"/>
                </a:solidFill>
              </a:rPr>
              <a:t> для вас есть отец более родной. Вы хотите исполнять похоти его</a:t>
            </a:r>
            <a:r>
              <a:rPr lang="ru-RU" sz="1600" b="1" i="1" dirty="0" smtClean="0">
                <a:solidFill>
                  <a:schemeClr val="tx1"/>
                </a:solidFill>
              </a:rPr>
              <a:t>. Он </a:t>
            </a:r>
            <a:r>
              <a:rPr lang="ru-RU" sz="1600" b="1" i="1" dirty="0">
                <a:solidFill>
                  <a:schemeClr val="tx1"/>
                </a:solidFill>
              </a:rPr>
              <a:t>был человекоубийца от </a:t>
            </a:r>
            <a:r>
              <a:rPr lang="ru-RU" sz="1600" b="1" i="1" dirty="0" smtClean="0">
                <a:solidFill>
                  <a:schemeClr val="tx1"/>
                </a:solidFill>
              </a:rPr>
              <a:t>начала. </a:t>
            </a:r>
            <a:r>
              <a:rPr lang="ru-RU" sz="1600" b="1" i="1" dirty="0">
                <a:solidFill>
                  <a:schemeClr val="tx1"/>
                </a:solidFill>
              </a:rPr>
              <a:t>Посему и вы, ища убить Меня, уподобляетесь ему, убившему Адама</a:t>
            </a:r>
            <a:r>
              <a:rPr lang="ru-RU" sz="1600" b="1" i="1" dirty="0" smtClean="0">
                <a:solidFill>
                  <a:schemeClr val="tx1"/>
                </a:solidFill>
              </a:rPr>
              <a:t>. Он </a:t>
            </a:r>
            <a:r>
              <a:rPr lang="ru-RU" sz="1600" b="1" i="1" dirty="0">
                <a:solidFill>
                  <a:schemeClr val="tx1"/>
                </a:solidFill>
              </a:rPr>
              <a:t>и в истине не </a:t>
            </a:r>
            <a:r>
              <a:rPr lang="ru-RU" sz="1600" b="1" i="1" dirty="0" err="1" smtClean="0">
                <a:solidFill>
                  <a:schemeClr val="tx1"/>
                </a:solidFill>
              </a:rPr>
              <a:t>устял</a:t>
            </a:r>
            <a:r>
              <a:rPr lang="ru-RU" sz="1600" b="1" i="1" dirty="0" smtClean="0">
                <a:solidFill>
                  <a:schemeClr val="tx1"/>
                </a:solidFill>
              </a:rPr>
              <a:t>, </a:t>
            </a:r>
            <a:r>
              <a:rPr lang="ru-RU" sz="1600" b="1" i="1" dirty="0">
                <a:solidFill>
                  <a:schemeClr val="tx1"/>
                </a:solidFill>
              </a:rPr>
              <a:t>но есть отец лжи. И вы, когда лжете на Меня и говорите, что Я не от Бога, не стоите в истине, не пребываете в слове Моем, вы дети его, породившего ложь. Ибо он и людям клеветал на Бога, когда говорил Еве, что Он возбранил им древо познания добра и зла по </a:t>
            </a:r>
            <a:r>
              <a:rPr lang="ru-RU" sz="1600" b="1" i="1" dirty="0" smtClean="0">
                <a:solidFill>
                  <a:schemeClr val="tx1"/>
                </a:solidFill>
              </a:rPr>
              <a:t>зависти».</a:t>
            </a:r>
            <a:endParaRPr lang="ru-RU" sz="1600" b="1" i="1" dirty="0">
              <a:solidFill>
                <a:schemeClr val="tx1"/>
              </a:solidFill>
            </a:endParaRPr>
          </a:p>
        </p:txBody>
      </p:sp>
    </p:spTree>
    <p:extLst>
      <p:ext uri="{BB962C8B-B14F-4D97-AF65-F5344CB8AC3E}">
        <p14:creationId xmlns:p14="http://schemas.microsoft.com/office/powerpoint/2010/main" val="204487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30892507"/>
              </p:ext>
            </p:extLst>
          </p:nvPr>
        </p:nvGraphicFramePr>
        <p:xfrm>
          <a:off x="457200" y="294352"/>
          <a:ext cx="8229600" cy="5582920"/>
        </p:xfrm>
        <a:graphic>
          <a:graphicData uri="http://schemas.openxmlformats.org/drawingml/2006/table">
            <a:tbl>
              <a:tblPr firstRow="1" bandRow="1">
                <a:tableStyleId>{93296810-A885-4BE3-A3E7-6D5BEEA58F35}</a:tableStyleId>
              </a:tblPr>
              <a:tblGrid>
                <a:gridCol w="8229600"/>
              </a:tblGrid>
              <a:tr h="370840">
                <a:tc>
                  <a:txBody>
                    <a:bodyPr/>
                    <a:lstStyle/>
                    <a:p>
                      <a:pPr algn="ctr"/>
                      <a:r>
                        <a:rPr lang="ru-RU" sz="1600" b="1" dirty="0" smtClean="0">
                          <a:solidFill>
                            <a:schemeClr val="tx1"/>
                          </a:solidFill>
                        </a:rPr>
                        <a:t>3 часть</a:t>
                      </a:r>
                      <a:endParaRPr lang="ru-RU" sz="1600" b="1" dirty="0">
                        <a:solidFill>
                          <a:schemeClr val="tx1"/>
                        </a:solidFill>
                      </a:endParaRPr>
                    </a:p>
                  </a:txBody>
                  <a:tcPr/>
                </a:tc>
              </a:tr>
              <a:tr h="370840">
                <a:tc>
                  <a:txBody>
                    <a:bodyPr/>
                    <a:lstStyle/>
                    <a:p>
                      <a:r>
                        <a:rPr lang="ru-RU" sz="1600" b="1" dirty="0" smtClean="0">
                          <a:solidFill>
                            <a:schemeClr val="tx1"/>
                          </a:solidFill>
                        </a:rPr>
                        <a:t>46. Кто из вас обличит Меня в неправде? Если же Я говорю истину, почему вы не верите Мне? </a:t>
                      </a:r>
                    </a:p>
                    <a:p>
                      <a:r>
                        <a:rPr lang="ru-RU" sz="1600" b="1" dirty="0" smtClean="0">
                          <a:solidFill>
                            <a:schemeClr val="tx1"/>
                          </a:solidFill>
                        </a:rPr>
                        <a:t>47. Кто от Бога, тот слушает слова Божии. Вы потому не слушаете, что вы не от Бога. </a:t>
                      </a:r>
                    </a:p>
                    <a:p>
                      <a:r>
                        <a:rPr lang="ru-RU" sz="1600" b="1" dirty="0" smtClean="0">
                          <a:solidFill>
                            <a:schemeClr val="tx1"/>
                          </a:solidFill>
                        </a:rPr>
                        <a:t>48. На это Иудеи отвечали и сказали Ему: не правду ли мы говорим, что Ты Самарянин и что бес в Тебе? </a:t>
                      </a:r>
                    </a:p>
                    <a:p>
                      <a:r>
                        <a:rPr lang="ru-RU" sz="1600" b="1" dirty="0" smtClean="0">
                          <a:solidFill>
                            <a:schemeClr val="tx1"/>
                          </a:solidFill>
                        </a:rPr>
                        <a:t>49. Иисус отвечал: во Мне беса нет; но Я чту Отца Моего, а вы бесчестите Меня. </a:t>
                      </a:r>
                    </a:p>
                    <a:p>
                      <a:r>
                        <a:rPr lang="ru-RU" sz="1600" b="1" dirty="0" smtClean="0">
                          <a:solidFill>
                            <a:schemeClr val="tx1"/>
                          </a:solidFill>
                        </a:rPr>
                        <a:t>50. Впрочем Я не ищу Моей славы: есть Ищущий и Судящий.</a:t>
                      </a:r>
                    </a:p>
                    <a:p>
                      <a:r>
                        <a:rPr lang="ru-RU" sz="1600" b="1" dirty="0" smtClean="0">
                          <a:solidFill>
                            <a:schemeClr val="tx1"/>
                          </a:solidFill>
                        </a:rPr>
                        <a:t>51. Истинно, истинно говорю вам: кто соблюдет слово Мое, тот не увидит смерти вовек. </a:t>
                      </a:r>
                    </a:p>
                    <a:p>
                      <a:r>
                        <a:rPr lang="ru-RU" sz="1600" b="1" dirty="0" smtClean="0">
                          <a:solidFill>
                            <a:schemeClr val="tx1"/>
                          </a:solidFill>
                        </a:rPr>
                        <a:t>52. Иудеи сказали Ему: теперь узнали мы, что бес в Тебе. Авраам умер и пророки, а Ты говоришь: кто соблюдет слово Мое, тот не вкусит смерти вовек. </a:t>
                      </a:r>
                    </a:p>
                    <a:p>
                      <a:r>
                        <a:rPr lang="ru-RU" sz="1600" b="1" dirty="0" smtClean="0">
                          <a:solidFill>
                            <a:schemeClr val="tx1"/>
                          </a:solidFill>
                        </a:rPr>
                        <a:t>53. Неужели Ты больше отца нашего Авраама, который умер? и пророки умерли: чем Ты Себя делаешь? </a:t>
                      </a:r>
                    </a:p>
                    <a:p>
                      <a:r>
                        <a:rPr lang="ru-RU" sz="1600" b="1" dirty="0" smtClean="0">
                          <a:solidFill>
                            <a:schemeClr val="tx1"/>
                          </a:solidFill>
                        </a:rPr>
                        <a:t>54. Иисус отвечал: если Я Сам Себя славлю, то слава Моя ничто. Меня прославляет Отец Мой, о Котором вы говорите, что Он Бог ваш. </a:t>
                      </a:r>
                    </a:p>
                    <a:p>
                      <a:r>
                        <a:rPr lang="ru-RU" sz="1600" b="1" dirty="0" smtClean="0">
                          <a:solidFill>
                            <a:schemeClr val="tx1"/>
                          </a:solidFill>
                        </a:rPr>
                        <a:t>55. И вы не познали Его, а Я знаю Его; и если скажу, что не знаю Его, то буду подобный вам лжец. Но Я знаю Его и соблюдаю слово Его. </a:t>
                      </a:r>
                    </a:p>
                    <a:p>
                      <a:r>
                        <a:rPr lang="ru-RU" sz="1600" b="1" dirty="0" smtClean="0">
                          <a:solidFill>
                            <a:schemeClr val="tx1"/>
                          </a:solidFill>
                        </a:rPr>
                        <a:t>56. Авраам, отец ваш, рад был увидеть день Мой; и увидел и возрадовался. </a:t>
                      </a:r>
                    </a:p>
                    <a:p>
                      <a:r>
                        <a:rPr lang="ru-RU" sz="1600" b="1" dirty="0" smtClean="0">
                          <a:solidFill>
                            <a:schemeClr val="tx1"/>
                          </a:solidFill>
                        </a:rPr>
                        <a:t>57. На это сказали Ему Иудеи: Тебе нет еще пятидесяти лет, — и Ты видел Авраама? </a:t>
                      </a:r>
                    </a:p>
                    <a:p>
                      <a:r>
                        <a:rPr lang="ru-RU" sz="1600" b="1" dirty="0" smtClean="0">
                          <a:solidFill>
                            <a:schemeClr val="tx1"/>
                          </a:solidFill>
                        </a:rPr>
                        <a:t>58. Иисус сказал им: истинно, истинно говорю вам: прежде нежели был Авраам, Я </a:t>
                      </a:r>
                      <a:r>
                        <a:rPr lang="ru-RU" sz="1600" b="1" dirty="0" err="1" smtClean="0">
                          <a:solidFill>
                            <a:schemeClr val="tx1"/>
                          </a:solidFill>
                        </a:rPr>
                        <a:t>есмь</a:t>
                      </a:r>
                      <a:r>
                        <a:rPr lang="ru-RU" sz="1600" b="1" dirty="0" smtClean="0">
                          <a:solidFill>
                            <a:schemeClr val="tx1"/>
                          </a:solidFill>
                        </a:rPr>
                        <a:t>. </a:t>
                      </a:r>
                    </a:p>
                    <a:p>
                      <a:r>
                        <a:rPr lang="ru-RU" sz="1600" b="1" dirty="0" smtClean="0">
                          <a:solidFill>
                            <a:schemeClr val="tx1"/>
                          </a:solidFill>
                        </a:rPr>
                        <a:t>59. Тогда взяли каменья, чтобы бросить на Него; но Иисус скрылся и вышел из храма, пройдя посреди них, и пошел далее. </a:t>
                      </a:r>
                      <a:endParaRPr lang="ru-RU" sz="1600" b="1" dirty="0">
                        <a:solidFill>
                          <a:schemeClr val="tx1"/>
                        </a:solidFill>
                      </a:endParaRPr>
                    </a:p>
                  </a:txBody>
                  <a:tcPr/>
                </a:tc>
              </a:tr>
            </a:tbl>
          </a:graphicData>
        </a:graphic>
      </p:graphicFrame>
      <p:sp>
        <p:nvSpPr>
          <p:cNvPr id="2" name="Скругленный прямоугольник 1"/>
          <p:cNvSpPr/>
          <p:nvPr/>
        </p:nvSpPr>
        <p:spPr>
          <a:xfrm>
            <a:off x="539552" y="1268760"/>
            <a:ext cx="8064896" cy="79208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Если же не может обличить </a:t>
            </a:r>
            <a:r>
              <a:rPr lang="ru-RU" sz="1600" b="1" i="1" dirty="0" smtClean="0">
                <a:solidFill>
                  <a:schemeClr val="tx1"/>
                </a:solidFill>
              </a:rPr>
              <a:t> </a:t>
            </a:r>
            <a:r>
              <a:rPr lang="ru-RU" sz="1600" b="1" i="1" dirty="0">
                <a:solidFill>
                  <a:schemeClr val="tx1"/>
                </a:solidFill>
              </a:rPr>
              <a:t>в греховной жизни, то надо вслед за святостью жизни признать, как неразлучную с ней, и истину проповедуемого </a:t>
            </a:r>
            <a:r>
              <a:rPr lang="ru-RU" sz="1600" b="1" i="1" dirty="0" smtClean="0">
                <a:solidFill>
                  <a:schemeClr val="tx1"/>
                </a:solidFill>
              </a:rPr>
              <a:t>Мною учения».</a:t>
            </a:r>
            <a:endParaRPr lang="ru-RU" sz="1600" b="1" i="1" dirty="0">
              <a:solidFill>
                <a:schemeClr val="tx1"/>
              </a:solidFill>
            </a:endParaRPr>
          </a:p>
        </p:txBody>
      </p:sp>
      <p:sp>
        <p:nvSpPr>
          <p:cNvPr id="3" name="Скругленный прямоугольник 2"/>
          <p:cNvSpPr/>
          <p:nvPr/>
        </p:nvSpPr>
        <p:spPr>
          <a:xfrm>
            <a:off x="539552" y="2420888"/>
            <a:ext cx="8064896" cy="1224136"/>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«Если </a:t>
            </a:r>
            <a:r>
              <a:rPr lang="ru-RU" sz="1600" b="1" i="1" dirty="0">
                <a:solidFill>
                  <a:schemeClr val="tx1"/>
                </a:solidFill>
              </a:rPr>
              <a:t>Я и не отмщаю за Себя, а переношу обиды, вы не думайте, что эта обида останется без отмщения. Есть Отец, Который накажет за такую обиду, наносимую Мне </a:t>
            </a:r>
            <a:r>
              <a:rPr lang="ru-RU" sz="1600" b="1" i="1" dirty="0" smtClean="0">
                <a:solidFill>
                  <a:schemeClr val="tx1"/>
                </a:solidFill>
              </a:rPr>
              <a:t>…. </a:t>
            </a:r>
            <a:r>
              <a:rPr lang="ru-RU" sz="1600" b="1" i="1" dirty="0">
                <a:solidFill>
                  <a:schemeClr val="tx1"/>
                </a:solidFill>
              </a:rPr>
              <a:t>Есть Ищущий Моей славы, и не только Ищущий, но и Могущий судить и наказать обижающих Меня без </a:t>
            </a:r>
            <a:r>
              <a:rPr lang="ru-RU" sz="1600" b="1" i="1" dirty="0" smtClean="0">
                <a:solidFill>
                  <a:schemeClr val="tx1"/>
                </a:solidFill>
              </a:rPr>
              <a:t>основания</a:t>
            </a:r>
            <a:r>
              <a:rPr lang="ru-RU" sz="1600" b="1" i="1" dirty="0">
                <a:solidFill>
                  <a:schemeClr val="tx1"/>
                </a:solidFill>
              </a:rPr>
              <a:t> </a:t>
            </a:r>
            <a:r>
              <a:rPr lang="ru-RU" sz="1600" b="1" i="1" dirty="0" smtClean="0">
                <a:solidFill>
                  <a:schemeClr val="tx1"/>
                </a:solidFill>
              </a:rPr>
              <a:t>».</a:t>
            </a:r>
            <a:endParaRPr lang="ru-RU" sz="1600" b="1" i="1" dirty="0">
              <a:solidFill>
                <a:schemeClr val="tx1"/>
              </a:solidFill>
            </a:endParaRPr>
          </a:p>
        </p:txBody>
      </p:sp>
      <p:sp>
        <p:nvSpPr>
          <p:cNvPr id="5" name="Скругленный прямоугольник 4"/>
          <p:cNvSpPr/>
          <p:nvPr/>
        </p:nvSpPr>
        <p:spPr>
          <a:xfrm>
            <a:off x="539552" y="2420888"/>
            <a:ext cx="8064896" cy="1224136"/>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Кто соблюдет Мое </a:t>
            </a:r>
            <a:r>
              <a:rPr lang="ru-RU" sz="1600" b="1" i="1" dirty="0" smtClean="0">
                <a:solidFill>
                  <a:schemeClr val="tx1"/>
                </a:solidFill>
              </a:rPr>
              <a:t>слово, </a:t>
            </a:r>
            <a:r>
              <a:rPr lang="ru-RU" sz="1600" b="1" i="1" dirty="0">
                <a:solidFill>
                  <a:schemeClr val="tx1"/>
                </a:solidFill>
              </a:rPr>
              <a:t>то есть с верою соединит и жизнь чистую (ибо тот только истинно соблюдает учение Господне, кто имеет и жизнь чистую), такой не увидит смерти, которою умирают грешники, предаваемые в будущем веке бесконечному мучению и отпадающие от истинной жизни.</a:t>
            </a:r>
            <a:r>
              <a:rPr lang="ru-RU" sz="1600" b="1" i="1" dirty="0" smtClean="0">
                <a:solidFill>
                  <a:schemeClr val="tx1"/>
                </a:solidFill>
              </a:rPr>
              <a:t>».</a:t>
            </a:r>
            <a:endParaRPr lang="ru-RU" sz="1600" b="1" i="1" dirty="0">
              <a:solidFill>
                <a:schemeClr val="tx1"/>
              </a:solidFill>
            </a:endParaRPr>
          </a:p>
        </p:txBody>
      </p:sp>
      <p:sp>
        <p:nvSpPr>
          <p:cNvPr id="6" name="Скругленный прямоугольник 5"/>
          <p:cNvSpPr/>
          <p:nvPr/>
        </p:nvSpPr>
        <p:spPr>
          <a:xfrm>
            <a:off x="539552" y="4941168"/>
            <a:ext cx="8208912" cy="1296144"/>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«Днем</a:t>
            </a:r>
            <a:r>
              <a:rPr lang="ru-RU" sz="1600" b="1" i="1" dirty="0">
                <a:solidFill>
                  <a:schemeClr val="tx1"/>
                </a:solidFill>
              </a:rPr>
              <a:t> называет Крест, ибо его </a:t>
            </a:r>
            <a:r>
              <a:rPr lang="ru-RU" sz="1600" b="1" i="1" dirty="0" err="1">
                <a:solidFill>
                  <a:schemeClr val="tx1"/>
                </a:solidFill>
              </a:rPr>
              <a:t>прообразовал</a:t>
            </a:r>
            <a:r>
              <a:rPr lang="ru-RU" sz="1600" b="1" i="1" dirty="0">
                <a:solidFill>
                  <a:schemeClr val="tx1"/>
                </a:solidFill>
              </a:rPr>
              <a:t> Авраам в принесении Исаака и в заклании овна. Как тот нес дрова, так Господь нес крест, и как Исаак был оставлен, а заколот овен, так Он, как Бог, пребыл вне страдания, а пострадал Человечеством и </a:t>
            </a:r>
            <a:r>
              <a:rPr lang="ru-RU" sz="1600" b="1" i="1" dirty="0" err="1">
                <a:solidFill>
                  <a:schemeClr val="tx1"/>
                </a:solidFill>
              </a:rPr>
              <a:t>плотию</a:t>
            </a:r>
            <a:r>
              <a:rPr lang="ru-RU" sz="1600" b="1" i="1" dirty="0">
                <a:solidFill>
                  <a:schemeClr val="tx1"/>
                </a:solidFill>
              </a:rPr>
              <a:t>. Провидя сей день Креста, как день всемирного спасения, Авраам </a:t>
            </a:r>
            <a:r>
              <a:rPr lang="ru-RU" sz="1600" b="1" i="1" dirty="0" smtClean="0">
                <a:solidFill>
                  <a:schemeClr val="tx1"/>
                </a:solidFill>
              </a:rPr>
              <a:t>возрадовался</a:t>
            </a:r>
            <a:r>
              <a:rPr lang="ru-RU" sz="1600" b="1" i="1" dirty="0">
                <a:solidFill>
                  <a:schemeClr val="tx1"/>
                </a:solidFill>
              </a:rPr>
              <a:t> </a:t>
            </a:r>
            <a:r>
              <a:rPr lang="ru-RU" sz="1600" b="1" i="1" dirty="0" smtClean="0">
                <a:solidFill>
                  <a:schemeClr val="tx1"/>
                </a:solidFill>
              </a:rPr>
              <a:t>».</a:t>
            </a:r>
            <a:endParaRPr lang="ru-RU" sz="1600" b="1" i="1" dirty="0">
              <a:solidFill>
                <a:schemeClr val="tx1"/>
              </a:solidFill>
            </a:endParaRPr>
          </a:p>
        </p:txBody>
      </p:sp>
      <p:sp>
        <p:nvSpPr>
          <p:cNvPr id="7" name="Скругленный прямоугольник 6"/>
          <p:cNvSpPr/>
          <p:nvPr/>
        </p:nvSpPr>
        <p:spPr>
          <a:xfrm>
            <a:off x="539552" y="3861048"/>
            <a:ext cx="8064896" cy="64807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lang="ru-RU" sz="1600" b="1" i="1" dirty="0" smtClean="0">
                <a:solidFill>
                  <a:schemeClr val="tx1"/>
                </a:solidFill>
              </a:rPr>
              <a:t>«</a:t>
            </a:r>
            <a:r>
              <a:rPr lang="ru-RU" sz="1600" b="1" i="1" dirty="0">
                <a:solidFill>
                  <a:schemeClr val="tx1"/>
                </a:solidFill>
              </a:rPr>
              <a:t>Иные под «днем» разумеют все время явления Христа во плоти, которое провидя, Авраам возрадовался, что от него и его потомства произойдет </a:t>
            </a:r>
            <a:r>
              <a:rPr lang="ru-RU" sz="1600" b="1" i="1" dirty="0" smtClean="0">
                <a:solidFill>
                  <a:schemeClr val="tx1"/>
                </a:solidFill>
              </a:rPr>
              <a:t>Спаситель».</a:t>
            </a:r>
            <a:endParaRPr lang="ru-RU" sz="1600" b="1" i="1" dirty="0">
              <a:solidFill>
                <a:schemeClr val="tx1"/>
              </a:solidFill>
            </a:endParaRPr>
          </a:p>
        </p:txBody>
      </p:sp>
      <p:sp>
        <p:nvSpPr>
          <p:cNvPr id="8" name="Скругленный прямоугольник 7"/>
          <p:cNvSpPr/>
          <p:nvPr/>
        </p:nvSpPr>
        <p:spPr>
          <a:xfrm>
            <a:off x="539552" y="5445224"/>
            <a:ext cx="8208912" cy="79208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«Не </a:t>
            </a:r>
            <a:r>
              <a:rPr lang="ru-RU" sz="1600" b="1" i="1" dirty="0">
                <a:solidFill>
                  <a:schemeClr val="tx1"/>
                </a:solidFill>
              </a:rPr>
              <a:t>сказал: прежде нежели был Авраам, «Я был», но: «Я </a:t>
            </a:r>
            <a:r>
              <a:rPr lang="ru-RU" sz="1600" b="1" i="1" dirty="0" err="1">
                <a:solidFill>
                  <a:schemeClr val="tx1"/>
                </a:solidFill>
              </a:rPr>
              <a:t>есмь</a:t>
            </a:r>
            <a:r>
              <a:rPr lang="ru-RU" sz="1600" b="1" i="1" dirty="0">
                <a:solidFill>
                  <a:schemeClr val="tx1"/>
                </a:solidFill>
              </a:rPr>
              <a:t>». Ибо это изречение «</a:t>
            </a:r>
            <a:r>
              <a:rPr lang="ru-RU" sz="1600" b="1" i="1" dirty="0" err="1">
                <a:solidFill>
                  <a:schemeClr val="tx1"/>
                </a:solidFill>
              </a:rPr>
              <a:t>есмь»свойственнее</a:t>
            </a:r>
            <a:r>
              <a:rPr lang="ru-RU" sz="1600" b="1" i="1" dirty="0">
                <a:solidFill>
                  <a:schemeClr val="tx1"/>
                </a:solidFill>
              </a:rPr>
              <a:t> Богу, потому что означает бытие непрерывное и </a:t>
            </a:r>
            <a:r>
              <a:rPr lang="ru-RU" sz="1600" b="1" i="1" dirty="0" smtClean="0">
                <a:solidFill>
                  <a:schemeClr val="tx1"/>
                </a:solidFill>
              </a:rPr>
              <a:t>всегдашнее».</a:t>
            </a:r>
            <a:endParaRPr lang="ru-RU" sz="1600" b="1" i="1" dirty="0">
              <a:solidFill>
                <a:schemeClr val="tx1"/>
              </a:solidFill>
            </a:endParaRPr>
          </a:p>
        </p:txBody>
      </p:sp>
    </p:spTree>
    <p:extLst>
      <p:ext uri="{BB962C8B-B14F-4D97-AF65-F5344CB8AC3E}">
        <p14:creationId xmlns:p14="http://schemas.microsoft.com/office/powerpoint/2010/main" val="28355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500"/>
                            </p:stCondLst>
                            <p:childTnLst>
                              <p:par>
                                <p:cTn id="44" presetID="22" presetClass="entr" presetSubtype="4" fill="hold" grpId="0" nodeType="after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blipFill>
            <a:blip r:embed="rId2"/>
            <a:tile tx="0" ty="0" sx="100000" sy="100000" flip="none" algn="tl"/>
          </a:blipFill>
        </p:spPr>
        <p:txBody>
          <a:bodyPr/>
          <a:lstStyle/>
          <a:p>
            <a:endParaRPr lang="ru-RU" dirty="0"/>
          </a:p>
        </p:txBody>
      </p:sp>
      <p:sp>
        <p:nvSpPr>
          <p:cNvPr id="4" name="Скругленный прямоугольник 3"/>
          <p:cNvSpPr/>
          <p:nvPr/>
        </p:nvSpPr>
        <p:spPr>
          <a:xfrm>
            <a:off x="1259632" y="188641"/>
            <a:ext cx="6768752" cy="432047"/>
          </a:xfrm>
          <a:prstGeom prst="round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tx1"/>
                </a:solidFill>
              </a:rPr>
              <a:t>Исцеление </a:t>
            </a:r>
            <a:r>
              <a:rPr lang="ru-RU" sz="2800" b="1" dirty="0" smtClean="0">
                <a:solidFill>
                  <a:schemeClr val="tx1"/>
                </a:solidFill>
              </a:rPr>
              <a:t>слепорожденного (</a:t>
            </a:r>
            <a:r>
              <a:rPr lang="ru-RU" sz="2800" b="1" dirty="0">
                <a:solidFill>
                  <a:schemeClr val="tx1"/>
                </a:solidFill>
              </a:rPr>
              <a:t>Ин. 9, 1-41</a:t>
            </a:r>
            <a:r>
              <a:rPr lang="ru-RU" sz="2800" b="1" dirty="0" smtClean="0">
                <a:solidFill>
                  <a:schemeClr val="tx1"/>
                </a:solidFill>
              </a:rPr>
              <a:t>)</a:t>
            </a:r>
            <a:endParaRPr lang="ru-RU" sz="2800" b="1" dirty="0">
              <a:solidFill>
                <a:schemeClr val="tx1"/>
              </a:solidFill>
            </a:endParaRPr>
          </a:p>
        </p:txBody>
      </p:sp>
      <p:pic>
        <p:nvPicPr>
          <p:cNvPr id="2050" name="Picture 2" descr="C:\Users\1\Desktop\картинки к 2 лекции\Sleporoz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50534"/>
            <a:ext cx="8064896" cy="6162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613213" y="186302"/>
            <a:ext cx="7992888" cy="792088"/>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b="1" dirty="0" smtClean="0">
                <a:solidFill>
                  <a:schemeClr val="tx1"/>
                </a:solidFill>
              </a:rPr>
              <a:t>2-3 </a:t>
            </a:r>
            <a:r>
              <a:rPr lang="ru-RU" b="1" dirty="0" err="1" smtClean="0">
                <a:solidFill>
                  <a:schemeClr val="tx1"/>
                </a:solidFill>
              </a:rPr>
              <a:t>ст</a:t>
            </a:r>
            <a:r>
              <a:rPr lang="ru-RU" b="1" dirty="0">
                <a:solidFill>
                  <a:schemeClr val="tx1"/>
                </a:solidFill>
              </a:rPr>
              <a:t>: </a:t>
            </a:r>
            <a:r>
              <a:rPr lang="ru-RU" b="1" dirty="0" smtClean="0">
                <a:solidFill>
                  <a:schemeClr val="tx1"/>
                </a:solidFill>
              </a:rPr>
              <a:t>«Ученики </a:t>
            </a:r>
            <a:r>
              <a:rPr lang="ru-RU" b="1" dirty="0">
                <a:solidFill>
                  <a:schemeClr val="tx1"/>
                </a:solidFill>
              </a:rPr>
              <a:t>Его спросили у Него: Равви! кто согрешил, он или родители его, что родился </a:t>
            </a:r>
            <a:r>
              <a:rPr lang="ru-RU" b="1" dirty="0" smtClean="0">
                <a:solidFill>
                  <a:schemeClr val="tx1"/>
                </a:solidFill>
              </a:rPr>
              <a:t>слепым? </a:t>
            </a:r>
            <a:r>
              <a:rPr lang="ru-RU" b="1" dirty="0">
                <a:solidFill>
                  <a:schemeClr val="tx1"/>
                </a:solidFill>
              </a:rPr>
              <a:t>Иисус отвечал: не согрешил ни он, ни родители его, но это для того, чтобы на нем явились дела </a:t>
            </a:r>
            <a:r>
              <a:rPr lang="ru-RU" b="1" dirty="0" smtClean="0">
                <a:solidFill>
                  <a:schemeClr val="tx1"/>
                </a:solidFill>
              </a:rPr>
              <a:t>Божии»</a:t>
            </a:r>
            <a:endParaRPr lang="ru-RU" b="1" dirty="0">
              <a:solidFill>
                <a:schemeClr val="tx1"/>
              </a:solidFill>
            </a:endParaRPr>
          </a:p>
        </p:txBody>
      </p:sp>
      <p:sp>
        <p:nvSpPr>
          <p:cNvPr id="6" name="Скругленный прямоугольник 5"/>
          <p:cNvSpPr/>
          <p:nvPr/>
        </p:nvSpPr>
        <p:spPr>
          <a:xfrm>
            <a:off x="179512" y="1124744"/>
            <a:ext cx="4824536" cy="2232248"/>
          </a:xfrm>
          <a:prstGeom prst="roundRect">
            <a:avLst/>
          </a:prstGeom>
          <a:pattFill prst="zigZag">
            <a:fgClr>
              <a:schemeClr val="bg2">
                <a:lumMod val="5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ru-RU" sz="1600" b="1" dirty="0">
                <a:solidFill>
                  <a:schemeClr val="tx1"/>
                </a:solidFill>
              </a:rPr>
              <a:t>Евреи верили, что все важнейшие несчастия случаются с людьми не иначе, как в наказание за их собственные грехи или грехи их родителей, дедов и прадедов. Это верование основывалось на законе Моисеевом, гласившем, что Бог наказывает детей за вину отцов до третьего и четвертого рода </a:t>
            </a:r>
            <a:r>
              <a:rPr lang="ru-RU" sz="1600" b="1" dirty="0" smtClean="0">
                <a:solidFill>
                  <a:schemeClr val="tx1"/>
                </a:solidFill>
              </a:rPr>
              <a:t>(Исх. 20,5), </a:t>
            </a:r>
            <a:r>
              <a:rPr lang="ru-RU" sz="1600" b="1" dirty="0">
                <a:solidFill>
                  <a:schemeClr val="tx1"/>
                </a:solidFill>
              </a:rPr>
              <a:t>и на учении раввинов, утверждавших, что ребенок может согрешить еще во утробе матери, поскольку с самого зачатия своего он уже имеет ощущения добрые и злые. </a:t>
            </a:r>
          </a:p>
        </p:txBody>
      </p:sp>
      <p:sp>
        <p:nvSpPr>
          <p:cNvPr id="7" name="Скругленный прямоугольник 6"/>
          <p:cNvSpPr/>
          <p:nvPr/>
        </p:nvSpPr>
        <p:spPr>
          <a:xfrm>
            <a:off x="179512" y="3429000"/>
            <a:ext cx="4824536" cy="3312369"/>
          </a:xfrm>
          <a:prstGeom prst="roundRect">
            <a:avLst/>
          </a:prstGeom>
          <a:pattFill prst="wave">
            <a:fgClr>
              <a:schemeClr val="bg2">
                <a:lumMod val="5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«За </a:t>
            </a:r>
            <a:r>
              <a:rPr lang="ru-RU" sz="1600" b="1" i="1" dirty="0">
                <a:solidFill>
                  <a:schemeClr val="tx1"/>
                </a:solidFill>
              </a:rPr>
              <a:t>грехи одного нельзя наказывать другого. Такое мнение </a:t>
            </a:r>
            <a:r>
              <a:rPr lang="ru-RU" sz="1600" b="1" i="1" dirty="0" smtClean="0">
                <a:solidFill>
                  <a:schemeClr val="tx1"/>
                </a:solidFill>
              </a:rPr>
              <a:t>Господь открывает </a:t>
            </a:r>
            <a:r>
              <a:rPr lang="ru-RU" sz="1600" b="1" i="1" dirty="0">
                <a:solidFill>
                  <a:schemeClr val="tx1"/>
                </a:solidFill>
              </a:rPr>
              <a:t>чрез </a:t>
            </a:r>
            <a:r>
              <a:rPr lang="ru-RU" sz="1600" b="1" i="1" dirty="0" err="1">
                <a:solidFill>
                  <a:schemeClr val="tx1"/>
                </a:solidFill>
              </a:rPr>
              <a:t>Иезекииля</a:t>
            </a:r>
            <a:r>
              <a:rPr lang="ru-RU" sz="1600" b="1" i="1" dirty="0">
                <a:solidFill>
                  <a:schemeClr val="tx1"/>
                </a:solidFill>
              </a:rPr>
              <a:t>: живу Аз, глаголет Господь, аще будет еще глаголема притча сия: отцы </a:t>
            </a:r>
            <a:r>
              <a:rPr lang="ru-RU" sz="1600" b="1" i="1" dirty="0" err="1">
                <a:solidFill>
                  <a:schemeClr val="tx1"/>
                </a:solidFill>
              </a:rPr>
              <a:t>ядоша</a:t>
            </a:r>
            <a:r>
              <a:rPr lang="ru-RU" sz="1600" b="1" i="1" dirty="0">
                <a:solidFill>
                  <a:schemeClr val="tx1"/>
                </a:solidFill>
              </a:rPr>
              <a:t> терпкое, а зубом чад их оскомины </a:t>
            </a:r>
            <a:r>
              <a:rPr lang="ru-RU" sz="1600" b="1" i="1" dirty="0" err="1">
                <a:solidFill>
                  <a:schemeClr val="tx1"/>
                </a:solidFill>
              </a:rPr>
              <a:t>быша</a:t>
            </a:r>
            <a:r>
              <a:rPr lang="ru-RU" sz="1600" b="1" i="1" dirty="0">
                <a:solidFill>
                  <a:schemeClr val="tx1"/>
                </a:solidFill>
              </a:rPr>
              <a:t> </a:t>
            </a:r>
            <a:r>
              <a:rPr lang="ru-RU" sz="1600" b="1" i="1" dirty="0" smtClean="0">
                <a:solidFill>
                  <a:schemeClr val="tx1"/>
                </a:solidFill>
              </a:rPr>
              <a:t>(</a:t>
            </a:r>
            <a:r>
              <a:rPr lang="ru-RU" sz="1600" b="1" i="1" dirty="0" err="1" smtClean="0">
                <a:solidFill>
                  <a:schemeClr val="tx1"/>
                </a:solidFill>
              </a:rPr>
              <a:t>Иез</a:t>
            </a:r>
            <a:r>
              <a:rPr lang="ru-RU" sz="1600" b="1" i="1" dirty="0" smtClean="0">
                <a:solidFill>
                  <a:schemeClr val="tx1"/>
                </a:solidFill>
              </a:rPr>
              <a:t>. 18,3). </a:t>
            </a:r>
            <a:r>
              <a:rPr lang="ru-RU" sz="1600" b="1" i="1" dirty="0">
                <a:solidFill>
                  <a:schemeClr val="tx1"/>
                </a:solidFill>
              </a:rPr>
              <a:t>Да и Моисей говорит: да не умрут отцы за </a:t>
            </a:r>
            <a:r>
              <a:rPr lang="ru-RU" sz="1600" b="1" i="1" dirty="0" smtClean="0">
                <a:solidFill>
                  <a:schemeClr val="tx1"/>
                </a:solidFill>
              </a:rPr>
              <a:t>сыны (Втор. 24, 16). </a:t>
            </a:r>
            <a:r>
              <a:rPr lang="ru-RU" sz="1600" b="1" i="1" dirty="0">
                <a:solidFill>
                  <a:schemeClr val="tx1"/>
                </a:solidFill>
              </a:rPr>
              <a:t>И об одном царе повествуется, что он потому не сделал этого (не убил детей убийц), что соблюдал закон </a:t>
            </a:r>
            <a:r>
              <a:rPr lang="ru-RU" sz="1600" b="1" i="1" dirty="0" smtClean="0">
                <a:solidFill>
                  <a:schemeClr val="tx1"/>
                </a:solidFill>
              </a:rPr>
              <a:t>Моисеев (4 </a:t>
            </a:r>
            <a:r>
              <a:rPr lang="ru-RU" sz="1600" b="1" i="1" dirty="0" err="1" smtClean="0">
                <a:solidFill>
                  <a:schemeClr val="tx1"/>
                </a:solidFill>
              </a:rPr>
              <a:t>Цар</a:t>
            </a:r>
            <a:r>
              <a:rPr lang="ru-RU" sz="1600" b="1" i="1" dirty="0" smtClean="0">
                <a:solidFill>
                  <a:schemeClr val="tx1"/>
                </a:solidFill>
              </a:rPr>
              <a:t>. 14,6). </a:t>
            </a:r>
            <a:r>
              <a:rPr lang="ru-RU" sz="1600" b="1" i="1" dirty="0">
                <a:solidFill>
                  <a:schemeClr val="tx1"/>
                </a:solidFill>
              </a:rPr>
              <a:t>Если же кто скажет: как же написано: </a:t>
            </a:r>
            <a:r>
              <a:rPr lang="ru-RU" sz="1600" b="1" i="1" dirty="0" err="1">
                <a:solidFill>
                  <a:schemeClr val="tx1"/>
                </a:solidFill>
              </a:rPr>
              <a:t>отдаяй</a:t>
            </a:r>
            <a:r>
              <a:rPr lang="ru-RU" sz="1600" b="1" i="1" dirty="0">
                <a:solidFill>
                  <a:schemeClr val="tx1"/>
                </a:solidFill>
              </a:rPr>
              <a:t> грехи отец на чада до </a:t>
            </a:r>
            <a:r>
              <a:rPr lang="ru-RU" sz="1600" b="1" i="1" dirty="0" err="1">
                <a:solidFill>
                  <a:schemeClr val="tx1"/>
                </a:solidFill>
              </a:rPr>
              <a:t>третияго</a:t>
            </a:r>
            <a:r>
              <a:rPr lang="ru-RU" sz="1600" b="1" i="1" dirty="0">
                <a:solidFill>
                  <a:schemeClr val="tx1"/>
                </a:solidFill>
              </a:rPr>
              <a:t> и </a:t>
            </a:r>
            <a:r>
              <a:rPr lang="ru-RU" sz="1600" b="1" i="1" dirty="0" err="1">
                <a:solidFill>
                  <a:schemeClr val="tx1"/>
                </a:solidFill>
              </a:rPr>
              <a:t>четвертаго</a:t>
            </a:r>
            <a:r>
              <a:rPr lang="ru-RU" sz="1600" b="1" i="1" dirty="0">
                <a:solidFill>
                  <a:schemeClr val="tx1"/>
                </a:solidFill>
              </a:rPr>
              <a:t> рода </a:t>
            </a:r>
            <a:r>
              <a:rPr lang="ru-RU" sz="1600" b="1" i="1" dirty="0" smtClean="0">
                <a:solidFill>
                  <a:schemeClr val="tx1"/>
                </a:solidFill>
              </a:rPr>
              <a:t>(Исх. 20,5)? </a:t>
            </a:r>
            <a:r>
              <a:rPr lang="ru-RU" sz="1600" b="1" i="1" dirty="0">
                <a:solidFill>
                  <a:schemeClr val="tx1"/>
                </a:solidFill>
              </a:rPr>
              <a:t>– то мы ответим на это, что это не всеобщее определение, а сказано применительно к </a:t>
            </a:r>
            <a:r>
              <a:rPr lang="ru-RU" sz="1600" b="1" i="1" dirty="0" err="1">
                <a:solidFill>
                  <a:schemeClr val="tx1"/>
                </a:solidFill>
              </a:rPr>
              <a:t>исшедшим</a:t>
            </a:r>
            <a:r>
              <a:rPr lang="ru-RU" sz="1600" b="1" i="1" dirty="0">
                <a:solidFill>
                  <a:schemeClr val="tx1"/>
                </a:solidFill>
              </a:rPr>
              <a:t> из </a:t>
            </a:r>
            <a:r>
              <a:rPr lang="ru-RU" sz="1600" b="1" i="1" dirty="0" smtClean="0">
                <a:solidFill>
                  <a:schemeClr val="tx1"/>
                </a:solidFill>
              </a:rPr>
              <a:t>Египта».</a:t>
            </a:r>
            <a:endParaRPr lang="ru-RU" sz="1600" b="1" i="1" dirty="0">
              <a:solidFill>
                <a:schemeClr val="tx1"/>
              </a:solidFill>
            </a:endParaRPr>
          </a:p>
        </p:txBody>
      </p:sp>
      <p:sp>
        <p:nvSpPr>
          <p:cNvPr id="8" name="Скругленный прямоугольник 7"/>
          <p:cNvSpPr/>
          <p:nvPr/>
        </p:nvSpPr>
        <p:spPr>
          <a:xfrm>
            <a:off x="5292080" y="1196752"/>
            <a:ext cx="3744416" cy="19442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lIns="0" rIns="0" rtlCol="0" anchor="ctr"/>
          <a:lstStyle/>
          <a:p>
            <a:pPr algn="ctr"/>
            <a:r>
              <a:rPr lang="ru-RU" sz="1600" b="1" dirty="0">
                <a:solidFill>
                  <a:schemeClr val="tx1"/>
                </a:solidFill>
              </a:rPr>
              <a:t>"но да явятся дела Божия на нем", т.е., чтобы через его исцеление открылось, что Христос есть Свет мира, что Он пришел в мир для просвещения человечества, пребывающего в слепоте духовной, образом которой является слепота телесная. </a:t>
            </a:r>
          </a:p>
        </p:txBody>
      </p:sp>
      <p:sp>
        <p:nvSpPr>
          <p:cNvPr id="9" name="Скругленный прямоугольник 8"/>
          <p:cNvSpPr/>
          <p:nvPr/>
        </p:nvSpPr>
        <p:spPr>
          <a:xfrm>
            <a:off x="5292080" y="3284984"/>
            <a:ext cx="3744416" cy="216024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Иоанн</a:t>
            </a:r>
            <a:r>
              <a:rPr lang="ru-RU" sz="1600" b="1" i="1" dirty="0" smtClean="0">
                <a:solidFill>
                  <a:schemeClr val="tx1"/>
                </a:solidFill>
              </a:rPr>
              <a:t>: «Вот </a:t>
            </a:r>
            <a:r>
              <a:rPr lang="ru-RU" sz="1600" b="1" i="1" dirty="0">
                <a:solidFill>
                  <a:schemeClr val="tx1"/>
                </a:solidFill>
              </a:rPr>
              <a:t>опять новое недоумение: как будто, без его наказания, нельзя было явиться славе Божией! Итак, скажешь, он обижен был ради славы Божией</a:t>
            </a:r>
            <a:r>
              <a:rPr lang="ru-RU" sz="1600" b="1" i="1" dirty="0" smtClean="0">
                <a:solidFill>
                  <a:schemeClr val="tx1"/>
                </a:solidFill>
              </a:rPr>
              <a:t>?... </a:t>
            </a:r>
            <a:r>
              <a:rPr lang="ru-RU" sz="1600" b="1" i="1" dirty="0">
                <a:solidFill>
                  <a:schemeClr val="tx1"/>
                </a:solidFill>
              </a:rPr>
              <a:t>Я, с своей стороны, утверждаю, что он получил даже благодеяние от своей слепоты, потому что прозрел внутренними очами</a:t>
            </a:r>
            <a:r>
              <a:rPr lang="ru-RU" sz="1600" b="1" i="1" dirty="0" smtClean="0">
                <a:solidFill>
                  <a:schemeClr val="tx1"/>
                </a:solidFill>
              </a:rPr>
              <a:t>. </a:t>
            </a:r>
            <a:endParaRPr lang="ru-RU" sz="1600" b="1" i="1" dirty="0">
              <a:solidFill>
                <a:schemeClr val="tx1"/>
              </a:solidFill>
            </a:endParaRPr>
          </a:p>
        </p:txBody>
      </p:sp>
      <p:sp>
        <p:nvSpPr>
          <p:cNvPr id="10" name="Скругленный прямоугольник 9"/>
          <p:cNvSpPr/>
          <p:nvPr/>
        </p:nvSpPr>
        <p:spPr>
          <a:xfrm>
            <a:off x="5292080" y="5589240"/>
            <a:ext cx="3744416"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«Слепота </a:t>
            </a:r>
            <a:r>
              <a:rPr lang="ru-RU" sz="1600" b="1" i="1" dirty="0">
                <a:solidFill>
                  <a:schemeClr val="tx1"/>
                </a:solidFill>
              </a:rPr>
              <a:t>послужила ему на добро, так как чрез исцеление от нее он познал истинное Солнце </a:t>
            </a:r>
            <a:r>
              <a:rPr lang="ru-RU" sz="1600" b="1" i="1" dirty="0" smtClean="0">
                <a:solidFill>
                  <a:schemeClr val="tx1"/>
                </a:solidFill>
              </a:rPr>
              <a:t>Правды».</a:t>
            </a:r>
            <a:endParaRPr lang="ru-RU" sz="1600" b="1" i="1" dirty="0">
              <a:solidFill>
                <a:schemeClr val="tx1"/>
              </a:solidFill>
            </a:endParaRPr>
          </a:p>
        </p:txBody>
      </p:sp>
      <p:sp>
        <p:nvSpPr>
          <p:cNvPr id="11" name="Скругленный прямоугольник 10"/>
          <p:cNvSpPr/>
          <p:nvPr/>
        </p:nvSpPr>
        <p:spPr>
          <a:xfrm>
            <a:off x="613213" y="188641"/>
            <a:ext cx="8135251" cy="1008111"/>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6-7 ст.: «Он </a:t>
            </a:r>
            <a:r>
              <a:rPr lang="ru-RU" b="1" dirty="0">
                <a:solidFill>
                  <a:schemeClr val="tx1"/>
                </a:solidFill>
              </a:rPr>
              <a:t>плюнул на землю, сделал </a:t>
            </a:r>
            <a:r>
              <a:rPr lang="ru-RU" b="1" dirty="0" err="1">
                <a:solidFill>
                  <a:schemeClr val="tx1"/>
                </a:solidFill>
              </a:rPr>
              <a:t>брение</a:t>
            </a:r>
            <a:r>
              <a:rPr lang="ru-RU" b="1" dirty="0">
                <a:solidFill>
                  <a:schemeClr val="tx1"/>
                </a:solidFill>
              </a:rPr>
              <a:t> из </a:t>
            </a:r>
            <a:r>
              <a:rPr lang="ru-RU" b="1" dirty="0" err="1">
                <a:solidFill>
                  <a:schemeClr val="tx1"/>
                </a:solidFill>
              </a:rPr>
              <a:t>плюновения</a:t>
            </a:r>
            <a:r>
              <a:rPr lang="ru-RU" b="1" dirty="0">
                <a:solidFill>
                  <a:schemeClr val="tx1"/>
                </a:solidFill>
              </a:rPr>
              <a:t> и помазал </a:t>
            </a:r>
            <a:r>
              <a:rPr lang="ru-RU" b="1" dirty="0" err="1">
                <a:solidFill>
                  <a:schemeClr val="tx1"/>
                </a:solidFill>
              </a:rPr>
              <a:t>брением</a:t>
            </a:r>
            <a:r>
              <a:rPr lang="ru-RU" b="1" dirty="0">
                <a:solidFill>
                  <a:schemeClr val="tx1"/>
                </a:solidFill>
              </a:rPr>
              <a:t> глаза слепому</a:t>
            </a:r>
            <a:r>
              <a:rPr lang="ru-RU" b="1" dirty="0" smtClean="0">
                <a:solidFill>
                  <a:schemeClr val="tx1"/>
                </a:solidFill>
              </a:rPr>
              <a:t>, и </a:t>
            </a:r>
            <a:r>
              <a:rPr lang="ru-RU" b="1" dirty="0">
                <a:solidFill>
                  <a:schemeClr val="tx1"/>
                </a:solidFill>
              </a:rPr>
              <a:t>сказал ему: пойди, умойся в купальне </a:t>
            </a:r>
            <a:r>
              <a:rPr lang="ru-RU" b="1" dirty="0" err="1">
                <a:solidFill>
                  <a:schemeClr val="tx1"/>
                </a:solidFill>
              </a:rPr>
              <a:t>Силоам</a:t>
            </a:r>
            <a:r>
              <a:rPr lang="ru-RU" b="1" dirty="0">
                <a:solidFill>
                  <a:schemeClr val="tx1"/>
                </a:solidFill>
              </a:rPr>
              <a:t>, что значит: посланный. Он пошел и умылся, и пришел </a:t>
            </a:r>
            <a:r>
              <a:rPr lang="ru-RU" b="1" dirty="0" smtClean="0">
                <a:solidFill>
                  <a:schemeClr val="tx1"/>
                </a:solidFill>
              </a:rPr>
              <a:t>зрячим».</a:t>
            </a:r>
            <a:endParaRPr lang="ru-RU" b="1" dirty="0">
              <a:solidFill>
                <a:schemeClr val="tx1"/>
              </a:solidFill>
            </a:endParaRPr>
          </a:p>
        </p:txBody>
      </p:sp>
      <p:sp>
        <p:nvSpPr>
          <p:cNvPr id="12" name="Скругленный прямоугольник 11"/>
          <p:cNvSpPr/>
          <p:nvPr/>
        </p:nvSpPr>
        <p:spPr>
          <a:xfrm>
            <a:off x="179512" y="1556792"/>
            <a:ext cx="4680520" cy="2304256"/>
          </a:xfrm>
          <a:prstGeom prst="roundRect">
            <a:avLst/>
          </a:prstGeom>
          <a:pattFill prst="pct60">
            <a:fgClr>
              <a:schemeClr val="bg2">
                <a:lumMod val="75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b="1" dirty="0">
                <a:solidFill>
                  <a:schemeClr val="tx1"/>
                </a:solidFill>
              </a:rPr>
              <a:t>Много чудес совершал Господь одним словом Своим, но иногда прибегал при этом к особенным предварительным </a:t>
            </a:r>
            <a:r>
              <a:rPr lang="ru-RU" b="1" dirty="0" smtClean="0">
                <a:solidFill>
                  <a:schemeClr val="tx1"/>
                </a:solidFill>
              </a:rPr>
              <a:t>действиям, как сейчас. </a:t>
            </a:r>
            <a:r>
              <a:rPr lang="ru-RU" b="1" dirty="0">
                <a:solidFill>
                  <a:schemeClr val="tx1"/>
                </a:solidFill>
              </a:rPr>
              <a:t>Можно полагать, что все это нужно было для возбуждения веры в исцеляемом: дать ему понять, что сейчас над ним будет совершено чудо. </a:t>
            </a:r>
          </a:p>
        </p:txBody>
      </p:sp>
      <p:sp>
        <p:nvSpPr>
          <p:cNvPr id="13" name="Скругленный прямоугольник 12"/>
          <p:cNvSpPr/>
          <p:nvPr/>
        </p:nvSpPr>
        <p:spPr>
          <a:xfrm>
            <a:off x="5148064" y="1844824"/>
            <a:ext cx="3888432" cy="4608512"/>
          </a:xfrm>
          <a:prstGeom prst="roundRect">
            <a:avLst/>
          </a:prstGeom>
          <a:pattFill prst="narVert">
            <a:fgClr>
              <a:schemeClr val="bg2">
                <a:lumMod val="5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b="1" dirty="0" err="1">
                <a:solidFill>
                  <a:schemeClr val="tx1"/>
                </a:solidFill>
              </a:rPr>
              <a:t>Силоамская</a:t>
            </a:r>
            <a:r>
              <a:rPr lang="ru-RU" b="1" dirty="0">
                <a:solidFill>
                  <a:schemeClr val="tx1"/>
                </a:solidFill>
              </a:rPr>
              <a:t> купель была устроена на </a:t>
            </a:r>
            <a:r>
              <a:rPr lang="ru-RU" b="1" dirty="0" err="1">
                <a:solidFill>
                  <a:schemeClr val="tx1"/>
                </a:solidFill>
              </a:rPr>
              <a:t>Силоамском</a:t>
            </a:r>
            <a:r>
              <a:rPr lang="ru-RU" b="1" dirty="0">
                <a:solidFill>
                  <a:schemeClr val="tx1"/>
                </a:solidFill>
              </a:rPr>
              <a:t> источнике, который вытекавшем из-под священной горы Сион -  места особенного присутствия Божия для евреев, считался священным источником посланным Богом Своему народу, как особенное благодеяние. Посылая слепого в </a:t>
            </a:r>
            <a:r>
              <a:rPr lang="ru-RU" b="1" dirty="0" err="1">
                <a:solidFill>
                  <a:schemeClr val="tx1"/>
                </a:solidFill>
              </a:rPr>
              <a:t>Силоам</a:t>
            </a:r>
            <a:r>
              <a:rPr lang="ru-RU" b="1" dirty="0">
                <a:solidFill>
                  <a:schemeClr val="tx1"/>
                </a:solidFill>
              </a:rPr>
              <a:t>, Христос показывает, что Он и есть истинный Посланник Божий, осуществление всех Божественных благословений, прообразом и символом которых был для евреев </a:t>
            </a:r>
            <a:r>
              <a:rPr lang="ru-RU" b="1" dirty="0" err="1">
                <a:solidFill>
                  <a:schemeClr val="tx1"/>
                </a:solidFill>
              </a:rPr>
              <a:t>Силоамский</a:t>
            </a:r>
            <a:r>
              <a:rPr lang="ru-RU" b="1" dirty="0">
                <a:solidFill>
                  <a:schemeClr val="tx1"/>
                </a:solidFill>
              </a:rPr>
              <a:t> </a:t>
            </a:r>
            <a:r>
              <a:rPr lang="ru-RU" b="1" dirty="0" smtClean="0">
                <a:solidFill>
                  <a:schemeClr val="tx1"/>
                </a:solidFill>
              </a:rPr>
              <a:t>источник.</a:t>
            </a:r>
            <a:endParaRPr lang="ru-RU" dirty="0"/>
          </a:p>
        </p:txBody>
      </p:sp>
      <p:sp>
        <p:nvSpPr>
          <p:cNvPr id="14" name="Скругленный прямоугольник 13"/>
          <p:cNvSpPr/>
          <p:nvPr/>
        </p:nvSpPr>
        <p:spPr>
          <a:xfrm>
            <a:off x="179512" y="4149080"/>
            <a:ext cx="4680520" cy="2520280"/>
          </a:xfrm>
          <a:prstGeom prst="roundRect">
            <a:avLst/>
          </a:prstGeom>
          <a:pattFill prst="narVert">
            <a:fgClr>
              <a:schemeClr val="bg2">
                <a:lumMod val="5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b="1" dirty="0" err="1" smtClean="0">
                <a:solidFill>
                  <a:schemeClr val="tx1"/>
                </a:solidFill>
              </a:rPr>
              <a:t>Свт</a:t>
            </a:r>
            <a:r>
              <a:rPr lang="ru-RU" b="1" dirty="0" smtClean="0">
                <a:solidFill>
                  <a:schemeClr val="tx1"/>
                </a:solidFill>
              </a:rPr>
              <a:t>. Иоанн Златоуст: </a:t>
            </a:r>
            <a:r>
              <a:rPr lang="ru-RU" b="1" i="1" dirty="0" smtClean="0">
                <a:solidFill>
                  <a:schemeClr val="tx1"/>
                </a:solidFill>
              </a:rPr>
              <a:t>«</a:t>
            </a:r>
            <a:r>
              <a:rPr lang="ru-RU" b="1" i="1" dirty="0">
                <a:solidFill>
                  <a:schemeClr val="tx1"/>
                </a:solidFill>
              </a:rPr>
              <a:t>Если бы сказал Он: Я – Тот, Кто взял персть от земли и создал человека, то это показалось бы невыносимым для слушателей; а когда Он показал это на деле, – они уже не могли оскорбляться. Вот почему, взяв персть и растворив ее слюной, Он таким образом обнаружил сокровенную Свою </a:t>
            </a:r>
            <a:r>
              <a:rPr lang="ru-RU" b="1" i="1" dirty="0" smtClean="0">
                <a:solidFill>
                  <a:schemeClr val="tx1"/>
                </a:solidFill>
              </a:rPr>
              <a:t>славу».</a:t>
            </a:r>
            <a:endParaRPr lang="ru-RU" b="1" i="1" dirty="0">
              <a:solidFill>
                <a:schemeClr val="tx1"/>
              </a:solidFill>
            </a:endParaRPr>
          </a:p>
        </p:txBody>
      </p:sp>
      <p:pic>
        <p:nvPicPr>
          <p:cNvPr id="2051" name="Picture 3" descr="C:\Users\1\Desktop\картинки к 2 лекции\Силоам Купальн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375179"/>
            <a:ext cx="3989562" cy="5319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Скругленный прямоугольник 14"/>
          <p:cNvSpPr/>
          <p:nvPr/>
        </p:nvSpPr>
        <p:spPr>
          <a:xfrm>
            <a:off x="395537" y="188640"/>
            <a:ext cx="8640959" cy="4104456"/>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a:lnSpc>
                <a:spcPct val="80000"/>
              </a:lnSpc>
            </a:pPr>
            <a:r>
              <a:rPr lang="ru-RU" b="1" dirty="0">
                <a:solidFill>
                  <a:schemeClr val="tx1"/>
                </a:solidFill>
              </a:rPr>
              <a:t>8. Тут соседи и видевшие прежде, что он был слеп, говорили: не тот ли это, который сидел и просил милостыни?</a:t>
            </a:r>
          </a:p>
          <a:p>
            <a:pPr>
              <a:lnSpc>
                <a:spcPct val="80000"/>
              </a:lnSpc>
            </a:pPr>
            <a:r>
              <a:rPr lang="ru-RU" b="1" dirty="0">
                <a:solidFill>
                  <a:schemeClr val="tx1"/>
                </a:solidFill>
              </a:rPr>
              <a:t>9. Иные говорили: это он, а иные: похож на него. Он же говорил: это я.</a:t>
            </a:r>
          </a:p>
          <a:p>
            <a:pPr>
              <a:lnSpc>
                <a:spcPct val="80000"/>
              </a:lnSpc>
            </a:pPr>
            <a:r>
              <a:rPr lang="ru-RU" b="1" dirty="0">
                <a:solidFill>
                  <a:schemeClr val="tx1"/>
                </a:solidFill>
              </a:rPr>
              <a:t>10. Тогда спрашивали у него: как открылись у тебя глаза?</a:t>
            </a:r>
          </a:p>
          <a:p>
            <a:pPr>
              <a:lnSpc>
                <a:spcPct val="80000"/>
              </a:lnSpc>
            </a:pPr>
            <a:r>
              <a:rPr lang="ru-RU" b="1" dirty="0">
                <a:solidFill>
                  <a:schemeClr val="tx1"/>
                </a:solidFill>
              </a:rPr>
              <a:t>11. Он сказал в ответ: Человек, называемый Иисус, сделал </a:t>
            </a:r>
            <a:r>
              <a:rPr lang="ru-RU" b="1" dirty="0" err="1">
                <a:solidFill>
                  <a:schemeClr val="tx1"/>
                </a:solidFill>
              </a:rPr>
              <a:t>брение</a:t>
            </a:r>
            <a:r>
              <a:rPr lang="ru-RU" b="1" dirty="0">
                <a:solidFill>
                  <a:schemeClr val="tx1"/>
                </a:solidFill>
              </a:rPr>
              <a:t>, помазал глаза мои и сказал мне: пойди на купальню </a:t>
            </a:r>
            <a:r>
              <a:rPr lang="ru-RU" b="1" dirty="0" err="1">
                <a:solidFill>
                  <a:schemeClr val="tx1"/>
                </a:solidFill>
              </a:rPr>
              <a:t>Силоам</a:t>
            </a:r>
            <a:r>
              <a:rPr lang="ru-RU" b="1" dirty="0">
                <a:solidFill>
                  <a:schemeClr val="tx1"/>
                </a:solidFill>
              </a:rPr>
              <a:t> и умойся. Я пошел, умылся и прозрел.</a:t>
            </a:r>
          </a:p>
          <a:p>
            <a:pPr>
              <a:lnSpc>
                <a:spcPct val="80000"/>
              </a:lnSpc>
            </a:pPr>
            <a:r>
              <a:rPr lang="ru-RU" b="1" dirty="0">
                <a:solidFill>
                  <a:schemeClr val="tx1"/>
                </a:solidFill>
              </a:rPr>
              <a:t>12. Тогда сказали ему: где Он? Он отвечал: не знаю.</a:t>
            </a:r>
          </a:p>
          <a:p>
            <a:pPr>
              <a:lnSpc>
                <a:spcPct val="80000"/>
              </a:lnSpc>
            </a:pPr>
            <a:r>
              <a:rPr lang="ru-RU" b="1" dirty="0">
                <a:solidFill>
                  <a:schemeClr val="tx1"/>
                </a:solidFill>
              </a:rPr>
              <a:t>13. Повели сего бывшего слепца к фарисеям.</a:t>
            </a:r>
          </a:p>
          <a:p>
            <a:pPr>
              <a:lnSpc>
                <a:spcPct val="80000"/>
              </a:lnSpc>
            </a:pPr>
            <a:r>
              <a:rPr lang="ru-RU" b="1" dirty="0">
                <a:solidFill>
                  <a:schemeClr val="tx1"/>
                </a:solidFill>
              </a:rPr>
              <a:t>14. А была суббота, когда Иисус сделал </a:t>
            </a:r>
            <a:r>
              <a:rPr lang="ru-RU" b="1" dirty="0" err="1">
                <a:solidFill>
                  <a:schemeClr val="tx1"/>
                </a:solidFill>
              </a:rPr>
              <a:t>брение</a:t>
            </a:r>
            <a:r>
              <a:rPr lang="ru-RU" b="1" dirty="0">
                <a:solidFill>
                  <a:schemeClr val="tx1"/>
                </a:solidFill>
              </a:rPr>
              <a:t> и отверз ему очи.</a:t>
            </a:r>
          </a:p>
          <a:p>
            <a:pPr>
              <a:lnSpc>
                <a:spcPct val="80000"/>
              </a:lnSpc>
            </a:pPr>
            <a:r>
              <a:rPr lang="ru-RU" b="1" dirty="0">
                <a:solidFill>
                  <a:schemeClr val="tx1"/>
                </a:solidFill>
              </a:rPr>
              <a:t>15. Спросили его также и фарисеи, как он прозрел. Он сказал им: </a:t>
            </a:r>
            <a:r>
              <a:rPr lang="ru-RU" b="1" dirty="0" err="1">
                <a:solidFill>
                  <a:schemeClr val="tx1"/>
                </a:solidFill>
              </a:rPr>
              <a:t>брение</a:t>
            </a:r>
            <a:r>
              <a:rPr lang="ru-RU" b="1" dirty="0">
                <a:solidFill>
                  <a:schemeClr val="tx1"/>
                </a:solidFill>
              </a:rPr>
              <a:t> положил Он на мои глаза, и я умылся, и вижу.</a:t>
            </a:r>
          </a:p>
          <a:p>
            <a:pPr>
              <a:lnSpc>
                <a:spcPct val="80000"/>
              </a:lnSpc>
            </a:pPr>
            <a:r>
              <a:rPr lang="ru-RU" b="1" dirty="0">
                <a:solidFill>
                  <a:schemeClr val="tx1"/>
                </a:solidFill>
              </a:rPr>
              <a:t>16. Тогда некоторые из фарисеев говорили: не от Бога Этот Человек, потому что не хранит субботы. Другие говорили: как может человек грешный творить такие чудеса? И была между ними распря</a:t>
            </a:r>
            <a:r>
              <a:rPr lang="ru-RU" b="1" dirty="0" smtClean="0">
                <a:solidFill>
                  <a:schemeClr val="tx1"/>
                </a:solidFill>
              </a:rPr>
              <a:t>.</a:t>
            </a:r>
          </a:p>
          <a:p>
            <a:pPr>
              <a:lnSpc>
                <a:spcPct val="80000"/>
              </a:lnSpc>
            </a:pPr>
            <a:r>
              <a:rPr lang="ru-RU" b="1" dirty="0">
                <a:solidFill>
                  <a:schemeClr val="tx1"/>
                </a:solidFill>
              </a:rPr>
              <a:t>17. Опять говорят слепому: ты что скажешь о Нем, потому что Он отверз тебе очи? Он сказал: это пророк</a:t>
            </a:r>
            <a:r>
              <a:rPr lang="ru-RU" b="1" dirty="0" smtClean="0">
                <a:solidFill>
                  <a:schemeClr val="tx1"/>
                </a:solidFill>
              </a:rPr>
              <a:t>.</a:t>
            </a:r>
            <a:endParaRPr lang="ru-RU" b="1" dirty="0">
              <a:solidFill>
                <a:schemeClr val="tx1"/>
              </a:solidFill>
            </a:endParaRPr>
          </a:p>
        </p:txBody>
      </p:sp>
      <p:sp>
        <p:nvSpPr>
          <p:cNvPr id="18" name="Скругленный прямоугольник 17"/>
          <p:cNvSpPr/>
          <p:nvPr/>
        </p:nvSpPr>
        <p:spPr>
          <a:xfrm>
            <a:off x="375308" y="4725144"/>
            <a:ext cx="8640959" cy="1988840"/>
          </a:xfrm>
          <a:prstGeom prst="roundRect">
            <a:avLst/>
          </a:prstGeom>
          <a:pattFill prst="dotDmnd">
            <a:fgClr>
              <a:schemeClr val="bg2">
                <a:lumMod val="5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smtClean="0">
                <a:solidFill>
                  <a:schemeClr val="tx1"/>
                </a:solidFill>
              </a:rPr>
              <a:t>Ранее знавшие  слепца </a:t>
            </a:r>
            <a:r>
              <a:rPr lang="ru-RU" sz="1600" b="1" dirty="0">
                <a:solidFill>
                  <a:schemeClr val="tx1"/>
                </a:solidFill>
              </a:rPr>
              <a:t>повели его к фарисеям, так как исцеление произошло в субботу, когда, по учению фарисеев, не следовало </a:t>
            </a:r>
            <a:r>
              <a:rPr lang="ru-RU" sz="1600" b="1" dirty="0" smtClean="0">
                <a:solidFill>
                  <a:schemeClr val="tx1"/>
                </a:solidFill>
              </a:rPr>
              <a:t>никого </a:t>
            </a:r>
            <a:r>
              <a:rPr lang="ru-RU" sz="1600" b="1" dirty="0">
                <a:solidFill>
                  <a:schemeClr val="tx1"/>
                </a:solidFill>
              </a:rPr>
              <a:t>исцелять. Исцеленный рассказал </a:t>
            </a:r>
            <a:r>
              <a:rPr lang="ru-RU" sz="1600" b="1" dirty="0" smtClean="0">
                <a:solidFill>
                  <a:schemeClr val="tx1"/>
                </a:solidFill>
              </a:rPr>
              <a:t>фарисеям, </a:t>
            </a:r>
            <a:r>
              <a:rPr lang="ru-RU" sz="1600" b="1" dirty="0">
                <a:solidFill>
                  <a:schemeClr val="tx1"/>
                </a:solidFill>
              </a:rPr>
              <a:t>что </a:t>
            </a:r>
            <a:r>
              <a:rPr lang="ru-RU" sz="1600" b="1" dirty="0" smtClean="0">
                <a:solidFill>
                  <a:schemeClr val="tx1"/>
                </a:solidFill>
              </a:rPr>
              <a:t>его исцелил Иисус, сделав </a:t>
            </a:r>
            <a:r>
              <a:rPr lang="ru-RU" sz="1600" b="1" dirty="0" err="1" smtClean="0">
                <a:solidFill>
                  <a:schemeClr val="tx1"/>
                </a:solidFill>
              </a:rPr>
              <a:t>брение</a:t>
            </a:r>
            <a:r>
              <a:rPr lang="ru-RU" sz="1600" b="1" dirty="0" smtClean="0">
                <a:solidFill>
                  <a:schemeClr val="tx1"/>
                </a:solidFill>
              </a:rPr>
              <a:t>; </a:t>
            </a:r>
            <a:r>
              <a:rPr lang="ru-RU" sz="1600" b="1" dirty="0">
                <a:solidFill>
                  <a:schemeClr val="tx1"/>
                </a:solidFill>
              </a:rPr>
              <a:t>по поводу этого рассказа между фарисеями произошел спор. Одни (</a:t>
            </a:r>
            <a:r>
              <a:rPr lang="ru-RU" sz="1600" b="1" dirty="0" smtClean="0">
                <a:solidFill>
                  <a:schemeClr val="tx1"/>
                </a:solidFill>
              </a:rPr>
              <a:t>вероятно большинство</a:t>
            </a:r>
            <a:r>
              <a:rPr lang="ru-RU" sz="1600" b="1" dirty="0">
                <a:solidFill>
                  <a:schemeClr val="tx1"/>
                </a:solidFill>
              </a:rPr>
              <a:t>) нагло утверждали, что не от Бога Этот Человек, потому что не хранит субботы. Другие же, по всей вероятности, только что уверовавшие в Иисуса во время беседы Его в храме, не соглашались с таким мнением и говорили: как может грешный человек творить такие чудеса? (Ин. 9, 16). Спор этот перешел в распрю, и озлобленные враги Христовы</a:t>
            </a:r>
            <a:r>
              <a:rPr lang="ru-RU" sz="1600" b="1" dirty="0" smtClean="0">
                <a:solidFill>
                  <a:schemeClr val="tx1"/>
                </a:solidFill>
              </a:rPr>
              <a:t>, </a:t>
            </a:r>
            <a:r>
              <a:rPr lang="ru-RU" sz="1600" b="1" dirty="0">
                <a:solidFill>
                  <a:schemeClr val="tx1"/>
                </a:solidFill>
              </a:rPr>
              <a:t>обращаются к исцеленному, надеясь в нем найти поддержку своего мнения.</a:t>
            </a:r>
          </a:p>
        </p:txBody>
      </p:sp>
      <p:sp>
        <p:nvSpPr>
          <p:cNvPr id="19" name="Скругленный прямоугольник 18"/>
          <p:cNvSpPr/>
          <p:nvPr/>
        </p:nvSpPr>
        <p:spPr>
          <a:xfrm>
            <a:off x="179513" y="332656"/>
            <a:ext cx="8794260" cy="4104456"/>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nSpc>
                <a:spcPct val="80000"/>
              </a:lnSpc>
            </a:pPr>
            <a:r>
              <a:rPr lang="ru-RU" b="1" dirty="0" smtClean="0">
                <a:solidFill>
                  <a:schemeClr val="tx1"/>
                </a:solidFill>
              </a:rPr>
              <a:t>18</a:t>
            </a:r>
            <a:r>
              <a:rPr lang="ru-RU" b="1" dirty="0">
                <a:solidFill>
                  <a:schemeClr val="tx1"/>
                </a:solidFill>
              </a:rPr>
              <a:t>. Тогда Иудеи не поверили, что он был слеп и прозрел, доколе не призвали родителей сего прозревшего</a:t>
            </a:r>
          </a:p>
          <a:p>
            <a:pPr>
              <a:lnSpc>
                <a:spcPct val="80000"/>
              </a:lnSpc>
            </a:pPr>
            <a:r>
              <a:rPr lang="ru-RU" b="1" dirty="0">
                <a:solidFill>
                  <a:schemeClr val="tx1"/>
                </a:solidFill>
              </a:rPr>
              <a:t>19. и спросили их: это ли сын ваш, о котором вы говорите, что родился слепым? как же он теперь видит?</a:t>
            </a:r>
          </a:p>
          <a:p>
            <a:pPr>
              <a:lnSpc>
                <a:spcPct val="80000"/>
              </a:lnSpc>
            </a:pPr>
            <a:r>
              <a:rPr lang="ru-RU" b="1" dirty="0">
                <a:solidFill>
                  <a:schemeClr val="tx1"/>
                </a:solidFill>
              </a:rPr>
              <a:t>20. Родители его сказали им в ответ: мы знаем, что это сын наш и что он родился слепым,</a:t>
            </a:r>
          </a:p>
          <a:p>
            <a:pPr>
              <a:lnSpc>
                <a:spcPct val="80000"/>
              </a:lnSpc>
            </a:pPr>
            <a:r>
              <a:rPr lang="ru-RU" b="1" dirty="0">
                <a:solidFill>
                  <a:schemeClr val="tx1"/>
                </a:solidFill>
              </a:rPr>
              <a:t>21. а как теперь видит, не знаем, или кто отверз ему очи, мы не знаем. Сам в совершенных летах; самого спросите; пусть сам о себе скажет.</a:t>
            </a:r>
          </a:p>
          <a:p>
            <a:pPr>
              <a:lnSpc>
                <a:spcPct val="80000"/>
              </a:lnSpc>
            </a:pPr>
            <a:r>
              <a:rPr lang="ru-RU" b="1" dirty="0">
                <a:solidFill>
                  <a:schemeClr val="tx1"/>
                </a:solidFill>
              </a:rPr>
              <a:t>22. Так отвечали родители его, потому что боялись Иудеев; ибо Иудеи сговорились уже, чтобы, кто признает Его за Христа, того отлучать от синагоги.</a:t>
            </a:r>
          </a:p>
          <a:p>
            <a:pPr>
              <a:lnSpc>
                <a:spcPct val="80000"/>
              </a:lnSpc>
            </a:pPr>
            <a:r>
              <a:rPr lang="ru-RU" b="1" dirty="0">
                <a:solidFill>
                  <a:schemeClr val="tx1"/>
                </a:solidFill>
              </a:rPr>
              <a:t>23. Посему-то родители его и сказали: он в совершенных летах; самого спросите.</a:t>
            </a:r>
          </a:p>
          <a:p>
            <a:pPr>
              <a:lnSpc>
                <a:spcPct val="80000"/>
              </a:lnSpc>
            </a:pPr>
            <a:r>
              <a:rPr lang="ru-RU" b="1" dirty="0">
                <a:solidFill>
                  <a:schemeClr val="tx1"/>
                </a:solidFill>
              </a:rPr>
              <a:t>24. Итак, вторично призвали человека, который был слеп, и сказали ему: воздай славу Богу; мы знаем, что Человек Тот грешник.</a:t>
            </a:r>
          </a:p>
          <a:p>
            <a:pPr>
              <a:lnSpc>
                <a:spcPct val="80000"/>
              </a:lnSpc>
            </a:pPr>
            <a:r>
              <a:rPr lang="ru-RU" b="1" dirty="0">
                <a:solidFill>
                  <a:schemeClr val="tx1"/>
                </a:solidFill>
              </a:rPr>
              <a:t>25. Он сказал им в ответ: грешник ли Он, не знаю; одно знаю, что я был слеп, а теперь вижу.</a:t>
            </a:r>
          </a:p>
          <a:p>
            <a:pPr>
              <a:lnSpc>
                <a:spcPct val="80000"/>
              </a:lnSpc>
            </a:pPr>
            <a:r>
              <a:rPr lang="ru-RU" b="1" dirty="0">
                <a:solidFill>
                  <a:schemeClr val="tx1"/>
                </a:solidFill>
              </a:rPr>
              <a:t>26. Снова спросили его: что сделал Он с тобою? как отверз твои очи?</a:t>
            </a:r>
          </a:p>
          <a:p>
            <a:pPr>
              <a:lnSpc>
                <a:spcPct val="80000"/>
              </a:lnSpc>
            </a:pPr>
            <a:r>
              <a:rPr lang="ru-RU" b="1" dirty="0">
                <a:solidFill>
                  <a:schemeClr val="tx1"/>
                </a:solidFill>
              </a:rPr>
              <a:t>27. Отвечал им: я уже сказал вам, и вы не слушали; что еще хотите слышать? или и вы хотите сделаться Его учениками?</a:t>
            </a:r>
          </a:p>
        </p:txBody>
      </p:sp>
      <p:sp>
        <p:nvSpPr>
          <p:cNvPr id="20" name="Скругленный прямоугольник 19"/>
          <p:cNvSpPr/>
          <p:nvPr/>
        </p:nvSpPr>
        <p:spPr>
          <a:xfrm>
            <a:off x="179513" y="4725144"/>
            <a:ext cx="8794260" cy="1944216"/>
          </a:xfrm>
          <a:prstGeom prst="roundRect">
            <a:avLst/>
          </a:prstGeom>
          <a:pattFill prst="wdDnDiag">
            <a:fgClr>
              <a:schemeClr val="bg1">
                <a:lumMod val="65000"/>
              </a:schemeClr>
            </a:fgClr>
            <a:bgClr>
              <a:schemeClr val="bg2">
                <a:lumMod val="90000"/>
              </a:schemeClr>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Не найдя поддержки своему мнению в исцеленном, злобные иудеи возбудили вопрос: да был ли он </a:t>
            </a:r>
            <a:r>
              <a:rPr lang="ru-RU" sz="1600" b="1" dirty="0" smtClean="0">
                <a:solidFill>
                  <a:schemeClr val="tx1"/>
                </a:solidFill>
              </a:rPr>
              <a:t>вообще слеп</a:t>
            </a:r>
            <a:r>
              <a:rPr lang="ru-RU" sz="1600" b="1" dirty="0">
                <a:solidFill>
                  <a:schemeClr val="tx1"/>
                </a:solidFill>
              </a:rPr>
              <a:t>? </a:t>
            </a:r>
            <a:r>
              <a:rPr lang="ru-RU" sz="1600" b="1" dirty="0" smtClean="0">
                <a:solidFill>
                  <a:schemeClr val="tx1"/>
                </a:solidFill>
              </a:rPr>
              <a:t> Для разъяснения призывают его родителей, но те , боясь отлучения от синагоги, дают уклончивый ответ, но подтверждают, что их сын родился уже слепым. Тогда иудеи снова </a:t>
            </a:r>
            <a:r>
              <a:rPr lang="ru-RU" sz="1600" b="1" dirty="0">
                <a:solidFill>
                  <a:schemeClr val="tx1"/>
                </a:solidFill>
              </a:rPr>
              <a:t>призывают исцеленного и стараются внушить </a:t>
            </a:r>
            <a:r>
              <a:rPr lang="ru-RU" sz="1600" b="1" dirty="0" smtClean="0">
                <a:solidFill>
                  <a:schemeClr val="tx1"/>
                </a:solidFill>
              </a:rPr>
              <a:t>ему, что </a:t>
            </a:r>
            <a:r>
              <a:rPr lang="ru-RU" sz="1600" b="1" dirty="0">
                <a:solidFill>
                  <a:schemeClr val="tx1"/>
                </a:solidFill>
              </a:rPr>
              <a:t>они произвели тщательное расследование о Том Человеке, Которого он не знает и </a:t>
            </a:r>
            <a:r>
              <a:rPr lang="ru-RU" sz="1600" b="1" dirty="0" smtClean="0">
                <a:solidFill>
                  <a:schemeClr val="tx1"/>
                </a:solidFill>
              </a:rPr>
              <a:t>никогда </a:t>
            </a:r>
            <a:r>
              <a:rPr lang="ru-RU" sz="1600" b="1" dirty="0">
                <a:solidFill>
                  <a:schemeClr val="tx1"/>
                </a:solidFill>
              </a:rPr>
              <a:t>не видел, и пришли к несомненному убеждению, что </a:t>
            </a:r>
            <a:r>
              <a:rPr lang="ru-RU" sz="1600" b="1" dirty="0" smtClean="0">
                <a:solidFill>
                  <a:schemeClr val="tx1"/>
                </a:solidFill>
              </a:rPr>
              <a:t>Тот Человек грешник. Просят воздать славу Богу и признать </a:t>
            </a:r>
            <a:r>
              <a:rPr lang="ru-RU" sz="1600" b="1" dirty="0">
                <a:solidFill>
                  <a:schemeClr val="tx1"/>
                </a:solidFill>
              </a:rPr>
              <a:t>со своей стороны Его грешником, нарушающим закон о субботнем покое. </a:t>
            </a:r>
            <a:r>
              <a:rPr lang="ru-RU" sz="1600" b="1" dirty="0" smtClean="0">
                <a:solidFill>
                  <a:schemeClr val="tx1"/>
                </a:solidFill>
              </a:rPr>
              <a:t>Исцеленный не соглашается с фарисеями, а </a:t>
            </a:r>
            <a:r>
              <a:rPr lang="ru-RU" sz="1600" b="1" dirty="0">
                <a:solidFill>
                  <a:schemeClr val="tx1"/>
                </a:solidFill>
              </a:rPr>
              <a:t>дает исполненный правды и </a:t>
            </a:r>
            <a:r>
              <a:rPr lang="ru-RU" sz="1600" b="1" dirty="0" smtClean="0">
                <a:solidFill>
                  <a:schemeClr val="tx1"/>
                </a:solidFill>
              </a:rPr>
              <a:t>иронии ответ.</a:t>
            </a:r>
            <a:endParaRPr lang="ru-RU" sz="1600" b="1" dirty="0">
              <a:solidFill>
                <a:schemeClr val="tx1"/>
              </a:solidFill>
            </a:endParaRPr>
          </a:p>
        </p:txBody>
      </p:sp>
      <p:sp>
        <p:nvSpPr>
          <p:cNvPr id="23" name="Скругленный прямоугольник 22"/>
          <p:cNvSpPr/>
          <p:nvPr/>
        </p:nvSpPr>
        <p:spPr>
          <a:xfrm>
            <a:off x="179513" y="188640"/>
            <a:ext cx="8784973" cy="1512168"/>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b="1" dirty="0" smtClean="0">
                <a:solidFill>
                  <a:schemeClr val="tx1"/>
                </a:solidFill>
              </a:rPr>
              <a:t>28-33 </a:t>
            </a:r>
            <a:r>
              <a:rPr lang="ru-RU" b="1" dirty="0">
                <a:solidFill>
                  <a:schemeClr val="tx1"/>
                </a:solidFill>
              </a:rPr>
              <a:t>ст.: «Они же укорили его и сказали: ты ученик Его, а мы Моисеевы ученики</a:t>
            </a:r>
            <a:r>
              <a:rPr lang="ru-RU" b="1" dirty="0" smtClean="0">
                <a:solidFill>
                  <a:schemeClr val="tx1"/>
                </a:solidFill>
              </a:rPr>
              <a:t>. Мы </a:t>
            </a:r>
            <a:r>
              <a:rPr lang="ru-RU" b="1" dirty="0">
                <a:solidFill>
                  <a:schemeClr val="tx1"/>
                </a:solidFill>
              </a:rPr>
              <a:t>знаем, что с Моисеем говорил Бог; Сего же не знаем, откуда Он. Человек прозревший сказал им в ответ: это и удивительно, что вы не знаете, откуда Он, а Он отверз мне очи. Но мы знаем, что грешников Бог не слушает; но кто чтит Бога и творит волю Его, того слушает. От века не слыхано, чтобы кто отверз очи слепорожденному. Если бы Он не был от Бога, не мог бы творить ничего</a:t>
            </a:r>
            <a:r>
              <a:rPr lang="ru-RU" b="1" dirty="0" smtClean="0">
                <a:solidFill>
                  <a:schemeClr val="tx1"/>
                </a:solidFill>
              </a:rPr>
              <a:t>».</a:t>
            </a:r>
            <a:endParaRPr lang="ru-RU" dirty="0"/>
          </a:p>
        </p:txBody>
      </p:sp>
      <p:sp>
        <p:nvSpPr>
          <p:cNvPr id="24" name="Скругленный прямоугольник 23"/>
          <p:cNvSpPr/>
          <p:nvPr/>
        </p:nvSpPr>
        <p:spPr>
          <a:xfrm>
            <a:off x="323529" y="4725143"/>
            <a:ext cx="3672407" cy="1404157"/>
          </a:xfrm>
          <a:prstGeom prst="roundRect">
            <a:avLst/>
          </a:prstGeom>
          <a:pattFill prst="openDmnd">
            <a:fgClr>
              <a:schemeClr val="accent5">
                <a:lumMod val="75000"/>
              </a:schemeClr>
            </a:fgClr>
            <a:bgClr>
              <a:schemeClr val="bg2"/>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Руководители еврейского народа должны были разузнать, откуда явился Человек, за Которым постоянно ходят толпы народа, но они лгут, говоря, что не знают его. </a:t>
            </a:r>
          </a:p>
        </p:txBody>
      </p:sp>
      <p:sp>
        <p:nvSpPr>
          <p:cNvPr id="21" name="Скругленный прямоугольник 20"/>
          <p:cNvSpPr/>
          <p:nvPr/>
        </p:nvSpPr>
        <p:spPr>
          <a:xfrm>
            <a:off x="323527" y="2240869"/>
            <a:ext cx="3672409" cy="2052228"/>
          </a:xfrm>
          <a:prstGeom prst="roundRect">
            <a:avLst/>
          </a:prstGeom>
          <a:pattFill prst="openDmnd">
            <a:fgClr>
              <a:schemeClr val="accent5">
                <a:lumMod val="75000"/>
              </a:schemeClr>
            </a:fgClr>
            <a:bgClr>
              <a:schemeClr val="bg2"/>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«Но </a:t>
            </a:r>
            <a:r>
              <a:rPr lang="ru-RU" sz="1600" b="1" i="1" dirty="0">
                <a:solidFill>
                  <a:schemeClr val="tx1"/>
                </a:solidFill>
              </a:rPr>
              <a:t>это неправда. Вы не ученики ни Моисея, ни Его. Если бы вы были учениками Моисея, то были бы учениками и Его. Поэтому-то и выше Христос говорил им: аще </a:t>
            </a:r>
            <a:r>
              <a:rPr lang="ru-RU" sz="1600" b="1" i="1" dirty="0" err="1">
                <a:solidFill>
                  <a:schemeClr val="tx1"/>
                </a:solidFill>
              </a:rPr>
              <a:t>бысте</a:t>
            </a:r>
            <a:r>
              <a:rPr lang="ru-RU" sz="1600" b="1" i="1" dirty="0">
                <a:solidFill>
                  <a:schemeClr val="tx1"/>
                </a:solidFill>
              </a:rPr>
              <a:t> веровали </a:t>
            </a:r>
            <a:r>
              <a:rPr lang="ru-RU" sz="1600" b="1" i="1" dirty="0" err="1">
                <a:solidFill>
                  <a:schemeClr val="tx1"/>
                </a:solidFill>
              </a:rPr>
              <a:t>Моисеови</a:t>
            </a:r>
            <a:r>
              <a:rPr lang="ru-RU" sz="1600" b="1" i="1" dirty="0">
                <a:solidFill>
                  <a:schemeClr val="tx1"/>
                </a:solidFill>
              </a:rPr>
              <a:t>, веровали </a:t>
            </a:r>
            <a:r>
              <a:rPr lang="ru-RU" sz="1600" b="1" i="1" dirty="0" err="1">
                <a:solidFill>
                  <a:schemeClr val="tx1"/>
                </a:solidFill>
              </a:rPr>
              <a:t>убо</a:t>
            </a:r>
            <a:r>
              <a:rPr lang="ru-RU" sz="1600" b="1" i="1" dirty="0">
                <a:solidFill>
                  <a:schemeClr val="tx1"/>
                </a:solidFill>
              </a:rPr>
              <a:t> </a:t>
            </a:r>
            <a:r>
              <a:rPr lang="ru-RU" sz="1600" b="1" i="1" dirty="0" err="1">
                <a:solidFill>
                  <a:schemeClr val="tx1"/>
                </a:solidFill>
              </a:rPr>
              <a:t>бысте</a:t>
            </a:r>
            <a:r>
              <a:rPr lang="ru-RU" sz="1600" b="1" i="1" dirty="0">
                <a:solidFill>
                  <a:schemeClr val="tx1"/>
                </a:solidFill>
              </a:rPr>
              <a:t> и Мне: о Мне </a:t>
            </a:r>
            <a:r>
              <a:rPr lang="ru-RU" sz="1600" b="1" i="1" dirty="0" err="1">
                <a:solidFill>
                  <a:schemeClr val="tx1"/>
                </a:solidFill>
              </a:rPr>
              <a:t>бо</a:t>
            </a:r>
            <a:r>
              <a:rPr lang="ru-RU" sz="1600" b="1" i="1" dirty="0">
                <a:solidFill>
                  <a:schemeClr val="tx1"/>
                </a:solidFill>
              </a:rPr>
              <a:t> той </a:t>
            </a:r>
            <a:r>
              <a:rPr lang="ru-RU" sz="1600" b="1" i="1" dirty="0" err="1">
                <a:solidFill>
                  <a:schemeClr val="tx1"/>
                </a:solidFill>
              </a:rPr>
              <a:t>писа</a:t>
            </a:r>
            <a:r>
              <a:rPr lang="ru-RU" sz="1600" b="1" i="1" dirty="0">
                <a:solidFill>
                  <a:schemeClr val="tx1"/>
                </a:solidFill>
              </a:rPr>
              <a:t> (5, 46</a:t>
            </a:r>
            <a:r>
              <a:rPr lang="ru-RU" sz="1600" b="1" i="1" dirty="0" smtClean="0">
                <a:solidFill>
                  <a:schemeClr val="tx1"/>
                </a:solidFill>
              </a:rPr>
              <a:t>)».</a:t>
            </a:r>
            <a:endParaRPr lang="ru-RU" sz="1600" b="1" i="1" dirty="0">
              <a:solidFill>
                <a:schemeClr val="tx1"/>
              </a:solidFill>
            </a:endParaRPr>
          </a:p>
        </p:txBody>
      </p:sp>
      <p:sp>
        <p:nvSpPr>
          <p:cNvPr id="22" name="Скругленный прямоугольник 21"/>
          <p:cNvSpPr/>
          <p:nvPr/>
        </p:nvSpPr>
        <p:spPr>
          <a:xfrm>
            <a:off x="4385099" y="1988840"/>
            <a:ext cx="4579388" cy="2412267"/>
          </a:xfrm>
          <a:prstGeom prst="roundRect">
            <a:avLst/>
          </a:prstGeom>
          <a:pattFill prst="openDmnd">
            <a:fgClr>
              <a:schemeClr val="accent5">
                <a:lumMod val="75000"/>
              </a:schemeClr>
            </a:fgClr>
            <a:bgClr>
              <a:schemeClr val="bg2"/>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«Вы</a:t>
            </a:r>
            <a:r>
              <a:rPr lang="ru-RU" sz="1600" b="1" i="1" dirty="0">
                <a:solidFill>
                  <a:schemeClr val="tx1"/>
                </a:solidFill>
              </a:rPr>
              <a:t>, говорит, иудеи, отвергаете моего Исцелителя потому, что будто бы не знаете, откуда Он. А я говорю, что Он тем более достоин удивления, что, не будучи из числа знатных между вами и славных людей, может совершать такие дела, которые совершенно ясно свидетельствуют, что Он владеет какою-то высшею силою и не нуждается ни в какой помощи </a:t>
            </a:r>
            <a:r>
              <a:rPr lang="ru-RU" sz="1600" b="1" i="1" dirty="0" smtClean="0">
                <a:solidFill>
                  <a:schemeClr val="tx1"/>
                </a:solidFill>
              </a:rPr>
              <a:t>человеческой.»</a:t>
            </a:r>
            <a:endParaRPr lang="ru-RU" sz="1600" b="1" i="1" dirty="0">
              <a:solidFill>
                <a:schemeClr val="tx1"/>
              </a:solidFill>
            </a:endParaRPr>
          </a:p>
        </p:txBody>
      </p:sp>
      <p:sp>
        <p:nvSpPr>
          <p:cNvPr id="25" name="Скругленный прямоугольник 24"/>
          <p:cNvSpPr/>
          <p:nvPr/>
        </p:nvSpPr>
        <p:spPr>
          <a:xfrm>
            <a:off x="4385099" y="4581129"/>
            <a:ext cx="4651397" cy="2088232"/>
          </a:xfrm>
          <a:prstGeom prst="roundRect">
            <a:avLst/>
          </a:prstGeom>
          <a:pattFill prst="openDmnd">
            <a:fgClr>
              <a:schemeClr val="accent5">
                <a:lumMod val="75000"/>
              </a:schemeClr>
            </a:fgClr>
            <a:bgClr>
              <a:schemeClr val="bg2"/>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smtClean="0">
                <a:solidFill>
                  <a:schemeClr val="tx1"/>
                </a:solidFill>
              </a:rPr>
              <a:t>: «</a:t>
            </a:r>
            <a:r>
              <a:rPr lang="ru-RU" sz="1600" b="1" i="1" dirty="0">
                <a:solidFill>
                  <a:schemeClr val="tx1"/>
                </a:solidFill>
              </a:rPr>
              <a:t>Если, может быть, и открывались глаза слепых, но не от рождения испорченные, а от какой-нибудь болезни. Но совершившееся ныне - неслыханное дело. Итак, очевидно, совершивший такое чудо - более чем человек… Бог грешникам не дает силы творить чудеса. Ибо Дух Божий не станет обитать в теле, обложенном </a:t>
            </a:r>
            <a:r>
              <a:rPr lang="ru-RU" sz="1600" b="1" i="1" dirty="0" smtClean="0">
                <a:solidFill>
                  <a:schemeClr val="tx1"/>
                </a:solidFill>
              </a:rPr>
              <a:t>грехами</a:t>
            </a:r>
            <a:r>
              <a:rPr lang="ru-RU" sz="1600" b="1" dirty="0" smtClean="0">
                <a:solidFill>
                  <a:schemeClr val="tx1"/>
                </a:solidFill>
              </a:rPr>
              <a:t>».</a:t>
            </a:r>
            <a:endParaRPr lang="ru-RU" sz="1600" b="1" dirty="0">
              <a:solidFill>
                <a:schemeClr val="tx1"/>
              </a:solidFill>
            </a:endParaRPr>
          </a:p>
        </p:txBody>
      </p:sp>
      <p:sp>
        <p:nvSpPr>
          <p:cNvPr id="26" name="Скругленный прямоугольник 25"/>
          <p:cNvSpPr/>
          <p:nvPr/>
        </p:nvSpPr>
        <p:spPr>
          <a:xfrm>
            <a:off x="159284" y="188641"/>
            <a:ext cx="8856983" cy="3846245"/>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tx1"/>
                </a:solidFill>
              </a:rPr>
              <a:t>34. Сказали ему в ответ: во грехах ты весь родился, и ты ли нас учишь? И выгнали его вон.</a:t>
            </a:r>
          </a:p>
          <a:p>
            <a:r>
              <a:rPr lang="ru-RU" b="1" dirty="0">
                <a:solidFill>
                  <a:schemeClr val="tx1"/>
                </a:solidFill>
              </a:rPr>
              <a:t>35. Иисус, услышав, что выгнали его вон, и найдя его, сказал ему: ты веруешь ли в Сына Божия?</a:t>
            </a:r>
          </a:p>
          <a:p>
            <a:r>
              <a:rPr lang="ru-RU" b="1" dirty="0">
                <a:solidFill>
                  <a:schemeClr val="tx1"/>
                </a:solidFill>
              </a:rPr>
              <a:t>36. Он отвечал и сказал: а кто Он, Господи, чтобы мне веровать в Него?</a:t>
            </a:r>
          </a:p>
          <a:p>
            <a:r>
              <a:rPr lang="ru-RU" b="1" dirty="0">
                <a:solidFill>
                  <a:schemeClr val="tx1"/>
                </a:solidFill>
              </a:rPr>
              <a:t>37. Иисус сказал ему: и видел ты Его, и Он говорит с тобою.</a:t>
            </a:r>
          </a:p>
          <a:p>
            <a:r>
              <a:rPr lang="ru-RU" b="1" dirty="0">
                <a:solidFill>
                  <a:schemeClr val="tx1"/>
                </a:solidFill>
              </a:rPr>
              <a:t>38. Он же сказал: верую, Господи! И поклонился Ему.</a:t>
            </a:r>
          </a:p>
          <a:p>
            <a:r>
              <a:rPr lang="ru-RU" b="1" dirty="0">
                <a:solidFill>
                  <a:schemeClr val="tx1"/>
                </a:solidFill>
              </a:rPr>
              <a:t>39. И сказал Иисус: на суд пришел Я в мир сей, чтобы невидящие видели, а видящие стали слепы</a:t>
            </a:r>
            <a:r>
              <a:rPr lang="ru-RU" b="1" dirty="0" smtClean="0">
                <a:solidFill>
                  <a:schemeClr val="tx1"/>
                </a:solidFill>
              </a:rPr>
              <a:t>.</a:t>
            </a:r>
          </a:p>
          <a:p>
            <a:r>
              <a:rPr lang="ru-RU" b="1" dirty="0">
                <a:solidFill>
                  <a:schemeClr val="tx1"/>
                </a:solidFill>
              </a:rPr>
              <a:t>40. Услышав это, некоторые из фарисеев, бывших с Ним, сказали Ему: неужели и мы слепы?</a:t>
            </a:r>
          </a:p>
          <a:p>
            <a:r>
              <a:rPr lang="ru-RU" b="1" dirty="0">
                <a:solidFill>
                  <a:schemeClr val="tx1"/>
                </a:solidFill>
              </a:rPr>
              <a:t>41. Иисус сказал им: если бы вы были слепы, то не имели бы на себе греха; но как вы говорите, что видите, то грех остается на вас</a:t>
            </a:r>
            <a:r>
              <a:rPr lang="ru-RU" b="1" dirty="0" smtClean="0">
                <a:solidFill>
                  <a:schemeClr val="tx1"/>
                </a:solidFill>
              </a:rPr>
              <a:t>.</a:t>
            </a:r>
            <a:endParaRPr lang="ru-RU" b="1" dirty="0">
              <a:solidFill>
                <a:schemeClr val="tx1"/>
              </a:solidFill>
            </a:endParaRPr>
          </a:p>
        </p:txBody>
      </p:sp>
      <p:sp>
        <p:nvSpPr>
          <p:cNvPr id="27" name="Скругленный прямоугольник 26"/>
          <p:cNvSpPr/>
          <p:nvPr/>
        </p:nvSpPr>
        <p:spPr>
          <a:xfrm>
            <a:off x="3789199" y="4257091"/>
            <a:ext cx="5184574" cy="205222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1"/>
          </a:fillRef>
          <a:effectRef idx="0">
            <a:schemeClr val="accent1"/>
          </a:effectRef>
          <a:fontRef idx="minor">
            <a:schemeClr val="lt1"/>
          </a:fontRef>
        </p:style>
        <p:txBody>
          <a:bodyPr lIns="0" rIns="0" rtlCol="0" anchor="ctr"/>
          <a:lstStyle/>
          <a:p>
            <a:pPr algn="ctr"/>
            <a:r>
              <a:rPr lang="ru-RU" sz="1600" b="1" dirty="0">
                <a:solidFill>
                  <a:schemeClr val="tx1"/>
                </a:solidFill>
              </a:rPr>
              <a:t>"Невидящий" – это смиренные, нищие духом, которые уверовали во Христа; "видящий" это – те, которые сами себя считали видящими и разумными и поэтому не чувствовали потребности в вере во Христа, мнимые мудрецы, каковыми были фарисеи, отвергшие Христа: Господь называет их "слепыми" потому, что они как бы духовно ослепли, не видя Божественной истины, которую принес Он на землю.</a:t>
            </a:r>
          </a:p>
        </p:txBody>
      </p:sp>
      <p:sp>
        <p:nvSpPr>
          <p:cNvPr id="28" name="Скругленный прямоугольник 27"/>
          <p:cNvSpPr/>
          <p:nvPr/>
        </p:nvSpPr>
        <p:spPr>
          <a:xfrm>
            <a:off x="323528" y="4437112"/>
            <a:ext cx="3312367" cy="17281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1"/>
          </a:fillRef>
          <a:effectRef idx="0">
            <a:schemeClr val="accent1"/>
          </a:effectRef>
          <a:fontRef idx="minor">
            <a:schemeClr val="lt1"/>
          </a:fontRef>
        </p:style>
        <p:txBody>
          <a:bodyPr lIns="0" rIns="0" rtlCol="0" anchor="ctr"/>
          <a:lstStyle/>
          <a:p>
            <a:pPr algn="ctr"/>
            <a:r>
              <a:rPr lang="ru-RU" sz="1600" b="1" dirty="0" smtClean="0">
                <a:solidFill>
                  <a:schemeClr val="tx1"/>
                </a:solidFill>
              </a:rPr>
              <a:t>Желая </a:t>
            </a:r>
            <a:r>
              <a:rPr lang="ru-RU" sz="1600" b="1" dirty="0">
                <a:solidFill>
                  <a:schemeClr val="tx1"/>
                </a:solidFill>
              </a:rPr>
              <a:t>просветить и душевные </a:t>
            </a:r>
            <a:r>
              <a:rPr lang="ru-RU" sz="1600" b="1" dirty="0" smtClean="0">
                <a:solidFill>
                  <a:schemeClr val="tx1"/>
                </a:solidFill>
              </a:rPr>
              <a:t>очи слепорожденного, Господь находит его после, и открывшись </a:t>
            </a:r>
            <a:r>
              <a:rPr lang="ru-RU" sz="1600" b="1" dirty="0">
                <a:solidFill>
                  <a:schemeClr val="tx1"/>
                </a:solidFill>
              </a:rPr>
              <a:t>ему, как </a:t>
            </a:r>
            <a:r>
              <a:rPr lang="ru-RU" sz="1600" b="1" dirty="0" smtClean="0">
                <a:solidFill>
                  <a:schemeClr val="tx1"/>
                </a:solidFill>
              </a:rPr>
              <a:t>его Исцелитель, приводит к </a:t>
            </a:r>
            <a:r>
              <a:rPr lang="ru-RU" sz="1600" b="1" dirty="0">
                <a:solidFill>
                  <a:schemeClr val="tx1"/>
                </a:solidFill>
              </a:rPr>
              <a:t>вере в Себя, как Сына Божия. </a:t>
            </a:r>
          </a:p>
        </p:txBody>
      </p:sp>
      <p:sp>
        <p:nvSpPr>
          <p:cNvPr id="30" name="Скругленный прямоугольник 29"/>
          <p:cNvSpPr/>
          <p:nvPr/>
        </p:nvSpPr>
        <p:spPr>
          <a:xfrm>
            <a:off x="504374" y="4683215"/>
            <a:ext cx="8352927" cy="162018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ru-RU" sz="1600" b="1" dirty="0" smtClean="0">
                <a:solidFill>
                  <a:schemeClr val="tx1"/>
                </a:solidFill>
              </a:rPr>
              <a:t>Если </a:t>
            </a:r>
            <a:r>
              <a:rPr lang="ru-RU" sz="1600" b="1" dirty="0">
                <a:solidFill>
                  <a:schemeClr val="tx1"/>
                </a:solidFill>
              </a:rPr>
              <a:t>бы вы были теми невидящими, о которых Я говорю, то вы не имели бы греха, ибо ваше неверие было бы простительным грехом неведения и слабости; но так как вы говорите, что видите, считаете себя знатоками и толкователями Божественного Откровения, у вас под рукой закон и пророки, в коих вы можете видеть истину, то ваш грех есть ничто иное, как грех упорства и ожесточенного противления Божественной истине, а такой грех непростителен, ибо это грех хулы на Духа </a:t>
            </a:r>
            <a:r>
              <a:rPr lang="ru-RU" sz="1600" b="1" dirty="0" smtClean="0">
                <a:solidFill>
                  <a:schemeClr val="tx1"/>
                </a:solidFill>
              </a:rPr>
              <a:t>Святого </a:t>
            </a:r>
            <a:r>
              <a:rPr lang="ru-RU" sz="1600" b="1" dirty="0">
                <a:solidFill>
                  <a:schemeClr val="tx1"/>
                </a:solidFill>
              </a:rPr>
              <a:t>(</a:t>
            </a:r>
            <a:r>
              <a:rPr lang="ru-RU" sz="1600" b="1" dirty="0" smtClean="0">
                <a:solidFill>
                  <a:schemeClr val="tx1"/>
                </a:solidFill>
              </a:rPr>
              <a:t>Мф</a:t>
            </a:r>
            <a:r>
              <a:rPr lang="ru-RU" sz="1600" b="1" dirty="0">
                <a:solidFill>
                  <a:schemeClr val="tx1"/>
                </a:solidFill>
              </a:rPr>
              <a:t>. </a:t>
            </a:r>
            <a:r>
              <a:rPr lang="ru-RU" sz="1600" b="1" dirty="0" smtClean="0">
                <a:solidFill>
                  <a:schemeClr val="tx1"/>
                </a:solidFill>
              </a:rPr>
              <a:t>12, 31-32).</a:t>
            </a:r>
            <a:endParaRPr lang="ru-RU" sz="1600" b="1" dirty="0">
              <a:solidFill>
                <a:schemeClr val="tx1"/>
              </a:solidFill>
            </a:endParaRPr>
          </a:p>
        </p:txBody>
      </p:sp>
    </p:spTree>
    <p:extLst>
      <p:ext uri="{BB962C8B-B14F-4D97-AF65-F5344CB8AC3E}">
        <p14:creationId xmlns:p14="http://schemas.microsoft.com/office/powerpoint/2010/main" val="3162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050"/>
                                        </p:tgtEl>
                                      </p:cBhvr>
                                    </p:animEffect>
                                    <p:set>
                                      <p:cBhvr>
                                        <p:cTn id="18" dur="1" fill="hold">
                                          <p:stCondLst>
                                            <p:cond delay="499"/>
                                          </p:stCondLst>
                                        </p:cTn>
                                        <p:tgtEl>
                                          <p:spTgt spid="2050"/>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500"/>
                            </p:stCondLst>
                            <p:childTnLst>
                              <p:par>
                                <p:cTn id="23" presetID="22" presetClass="entr" presetSubtype="4"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1500"/>
                            </p:stCondLst>
                            <p:childTnLst>
                              <p:par>
                                <p:cTn id="27" presetID="22" presetClass="entr" presetSubtype="4" fill="hold" grpId="0" nodeType="afterEffect">
                                  <p:stCondLst>
                                    <p:cond delay="200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500"/>
                            </p:stCondLst>
                            <p:childTnLst>
                              <p:par>
                                <p:cTn id="36" presetID="22" presetClass="entr" presetSubtype="4" fill="hold" grpId="0" nodeType="afterEffect">
                                  <p:stCondLst>
                                    <p:cond delay="100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par>
                          <p:cTn id="39" fill="hold">
                            <p:stCondLst>
                              <p:cond delay="2000"/>
                            </p:stCondLst>
                            <p:childTnLst>
                              <p:par>
                                <p:cTn id="40" presetID="22" presetClass="entr" presetSubtype="4" fill="hold" grpId="0" nodeType="afterEffect">
                                  <p:stCondLst>
                                    <p:cond delay="100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2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500"/>
                            </p:stCondLst>
                            <p:childTnLst>
                              <p:par>
                                <p:cTn id="67" presetID="22" presetClass="entr" presetSubtype="4" fill="hold" grpId="0" nodeType="afterEffect">
                                  <p:stCondLst>
                                    <p:cond delay="1000"/>
                                  </p:stCondLst>
                                  <p:childTnLst>
                                    <p:set>
                                      <p:cBhvr>
                                        <p:cTn id="68" dur="1" fill="hold">
                                          <p:stCondLst>
                                            <p:cond delay="0"/>
                                          </p:stCondLst>
                                        </p:cTn>
                                        <p:tgtEl>
                                          <p:spTgt spid="12"/>
                                        </p:tgtEl>
                                        <p:attrNameLst>
                                          <p:attrName>style.visibility</p:attrName>
                                        </p:attrNameLst>
                                      </p:cBhvr>
                                      <p:to>
                                        <p:strVal val="visible"/>
                                      </p:to>
                                    </p:set>
                                    <p:animEffect transition="in" filter="wipe(down)">
                                      <p:cBhvr>
                                        <p:cTn id="69" dur="500"/>
                                        <p:tgtEl>
                                          <p:spTgt spid="12"/>
                                        </p:tgtEl>
                                      </p:cBhvr>
                                    </p:animEffect>
                                  </p:childTnLst>
                                </p:cTn>
                              </p:par>
                            </p:childTnLst>
                          </p:cTn>
                        </p:par>
                        <p:par>
                          <p:cTn id="70" fill="hold">
                            <p:stCondLst>
                              <p:cond delay="2000"/>
                            </p:stCondLst>
                            <p:childTnLst>
                              <p:par>
                                <p:cTn id="71" presetID="22" presetClass="entr" presetSubtype="4" fill="hold" grpId="0" nodeType="afterEffect">
                                  <p:stCondLst>
                                    <p:cond delay="100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10" presetClass="exit" presetSubtype="0" fill="hold" grpId="1" nodeType="withEffect">
                                  <p:stCondLst>
                                    <p:cond delay="0"/>
                                  </p:stCondLst>
                                  <p:childTnLst>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2" presetClass="entr" presetSubtype="8" fill="hold" nodeType="withEffect">
                                  <p:stCondLst>
                                    <p:cond delay="0"/>
                                  </p:stCondLst>
                                  <p:childTnLst>
                                    <p:set>
                                      <p:cBhvr>
                                        <p:cTn id="86" dur="1" fill="hold">
                                          <p:stCondLst>
                                            <p:cond delay="0"/>
                                          </p:stCondLst>
                                        </p:cTn>
                                        <p:tgtEl>
                                          <p:spTgt spid="2051"/>
                                        </p:tgtEl>
                                        <p:attrNameLst>
                                          <p:attrName>style.visibility</p:attrName>
                                        </p:attrNameLst>
                                      </p:cBhvr>
                                      <p:to>
                                        <p:strVal val="visible"/>
                                      </p:to>
                                    </p:set>
                                    <p:anim calcmode="lin" valueType="num">
                                      <p:cBhvr additive="base">
                                        <p:cTn id="87" dur="500" fill="hold"/>
                                        <p:tgtEl>
                                          <p:spTgt spid="2051"/>
                                        </p:tgtEl>
                                        <p:attrNameLst>
                                          <p:attrName>ppt_x</p:attrName>
                                        </p:attrNameLst>
                                      </p:cBhvr>
                                      <p:tavLst>
                                        <p:tav tm="0">
                                          <p:val>
                                            <p:strVal val="0-#ppt_w/2"/>
                                          </p:val>
                                        </p:tav>
                                        <p:tav tm="100000">
                                          <p:val>
                                            <p:strVal val="#ppt_x"/>
                                          </p:val>
                                        </p:tav>
                                      </p:tavLst>
                                    </p:anim>
                                    <p:anim calcmode="lin" valueType="num">
                                      <p:cBhvr additive="base">
                                        <p:cTn id="8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051"/>
                                        </p:tgtEl>
                                      </p:cBhvr>
                                    </p:animEffect>
                                    <p:set>
                                      <p:cBhvr>
                                        <p:cTn id="99" dur="1" fill="hold">
                                          <p:stCondLst>
                                            <p:cond delay="499"/>
                                          </p:stCondLst>
                                        </p:cTn>
                                        <p:tgtEl>
                                          <p:spTgt spid="2051"/>
                                        </p:tgtEl>
                                        <p:attrNameLst>
                                          <p:attrName>style.visibility</p:attrName>
                                        </p:attrNameLst>
                                      </p:cBhvr>
                                      <p:to>
                                        <p:strVal val="hidden"/>
                                      </p:to>
                                    </p:set>
                                  </p:childTnLst>
                                </p:cTn>
                              </p:par>
                              <p:par>
                                <p:cTn id="100" presetID="22" presetClass="entr" presetSubtype="4"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00"/>
                                        <p:tgtEl>
                                          <p:spTgt spid="15"/>
                                        </p:tgtEl>
                                      </p:cBhvr>
                                    </p:animEffect>
                                  </p:childTnLst>
                                </p:cTn>
                              </p:par>
                            </p:childTnLst>
                          </p:cTn>
                        </p:par>
                        <p:par>
                          <p:cTn id="103" fill="hold">
                            <p:stCondLst>
                              <p:cond delay="500"/>
                            </p:stCondLst>
                            <p:childTnLst>
                              <p:par>
                                <p:cTn id="104" presetID="22" presetClass="entr" presetSubtype="4" fill="hold" grpId="1"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down)">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15"/>
                                        </p:tgtEl>
                                      </p:cBhvr>
                                    </p:animEffect>
                                    <p:set>
                                      <p:cBhvr>
                                        <p:cTn id="111" dur="1" fill="hold">
                                          <p:stCondLst>
                                            <p:cond delay="499"/>
                                          </p:stCondLst>
                                        </p:cTn>
                                        <p:tgtEl>
                                          <p:spTgt spid="15"/>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18"/>
                                        </p:tgtEl>
                                      </p:cBhvr>
                                    </p:animEffect>
                                    <p:set>
                                      <p:cBhvr>
                                        <p:cTn id="114" dur="1" fill="hold">
                                          <p:stCondLst>
                                            <p:cond delay="499"/>
                                          </p:stCondLst>
                                        </p:cTn>
                                        <p:tgtEl>
                                          <p:spTgt spid="18"/>
                                        </p:tgtEl>
                                        <p:attrNameLst>
                                          <p:attrName>style.visibility</p:attrName>
                                        </p:attrNameLst>
                                      </p:cBhvr>
                                      <p:to>
                                        <p:strVal val="hidden"/>
                                      </p:to>
                                    </p:set>
                                  </p:childTnLst>
                                </p:cTn>
                              </p:par>
                              <p:par>
                                <p:cTn id="115" presetID="22" presetClass="entr" presetSubtype="4"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down)">
                                      <p:cBhvr>
                                        <p:cTn id="117" dur="500"/>
                                        <p:tgtEl>
                                          <p:spTgt spid="19"/>
                                        </p:tgtEl>
                                      </p:cBhvr>
                                    </p:animEffect>
                                  </p:childTnLst>
                                </p:cTn>
                              </p:par>
                            </p:childTnLst>
                          </p:cTn>
                        </p:par>
                        <p:par>
                          <p:cTn id="118" fill="hold">
                            <p:stCondLst>
                              <p:cond delay="500"/>
                            </p:stCondLst>
                            <p:childTnLst>
                              <p:par>
                                <p:cTn id="119" presetID="22" presetClass="entr" presetSubtype="4" fill="hold" grpId="0" nodeType="afterEffect">
                                  <p:stCondLst>
                                    <p:cond delay="250"/>
                                  </p:stCondLst>
                                  <p:childTnLst>
                                    <p:set>
                                      <p:cBhvr>
                                        <p:cTn id="120" dur="1" fill="hold">
                                          <p:stCondLst>
                                            <p:cond delay="0"/>
                                          </p:stCondLst>
                                        </p:cTn>
                                        <p:tgtEl>
                                          <p:spTgt spid="20"/>
                                        </p:tgtEl>
                                        <p:attrNameLst>
                                          <p:attrName>style.visibility</p:attrName>
                                        </p:attrNameLst>
                                      </p:cBhvr>
                                      <p:to>
                                        <p:strVal val="visible"/>
                                      </p:to>
                                    </p:set>
                                    <p:animEffect transition="in" filter="wipe(down)">
                                      <p:cBhvr>
                                        <p:cTn id="121" dur="500"/>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19"/>
                                        </p:tgtEl>
                                      </p:cBhvr>
                                    </p:animEffect>
                                    <p:set>
                                      <p:cBhvr>
                                        <p:cTn id="126" dur="1" fill="hold">
                                          <p:stCondLst>
                                            <p:cond delay="499"/>
                                          </p:stCondLst>
                                        </p:cTn>
                                        <p:tgtEl>
                                          <p:spTgt spid="19"/>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0"/>
                                        </p:tgtEl>
                                      </p:cBhvr>
                                    </p:animEffect>
                                    <p:set>
                                      <p:cBhvr>
                                        <p:cTn id="129" dur="1" fill="hold">
                                          <p:stCondLst>
                                            <p:cond delay="499"/>
                                          </p:stCondLst>
                                        </p:cTn>
                                        <p:tgtEl>
                                          <p:spTgt spid="20"/>
                                        </p:tgtEl>
                                        <p:attrNameLst>
                                          <p:attrName>style.visibility</p:attrName>
                                        </p:attrNameLst>
                                      </p:cBhvr>
                                      <p:to>
                                        <p:strVal val="hidden"/>
                                      </p:to>
                                    </p:set>
                                  </p:childTnLst>
                                </p:cTn>
                              </p:par>
                              <p:par>
                                <p:cTn id="130" presetID="22" presetClass="entr" presetSubtype="4" fill="hold" grpId="0" nodeType="with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down)">
                                      <p:cBhvr>
                                        <p:cTn id="132" dur="500"/>
                                        <p:tgtEl>
                                          <p:spTgt spid="23"/>
                                        </p:tgtEl>
                                      </p:cBhvr>
                                    </p:animEffect>
                                  </p:childTnLst>
                                </p:cTn>
                              </p:par>
                            </p:childTnLst>
                          </p:cTn>
                        </p:par>
                        <p:par>
                          <p:cTn id="133" fill="hold">
                            <p:stCondLst>
                              <p:cond delay="500"/>
                            </p:stCondLst>
                            <p:childTnLst>
                              <p:par>
                                <p:cTn id="134" presetID="22" presetClass="entr" presetSubtype="4" fill="hold" grpId="0" nodeType="afterEffect">
                                  <p:stCondLst>
                                    <p:cond delay="1000"/>
                                  </p:stCondLst>
                                  <p:childTnLst>
                                    <p:set>
                                      <p:cBhvr>
                                        <p:cTn id="135" dur="1" fill="hold">
                                          <p:stCondLst>
                                            <p:cond delay="0"/>
                                          </p:stCondLst>
                                        </p:cTn>
                                        <p:tgtEl>
                                          <p:spTgt spid="21"/>
                                        </p:tgtEl>
                                        <p:attrNameLst>
                                          <p:attrName>style.visibility</p:attrName>
                                        </p:attrNameLst>
                                      </p:cBhvr>
                                      <p:to>
                                        <p:strVal val="visible"/>
                                      </p:to>
                                    </p:set>
                                    <p:animEffect transition="in" filter="wipe(down)">
                                      <p:cBhvr>
                                        <p:cTn id="136" dur="500"/>
                                        <p:tgtEl>
                                          <p:spTgt spid="21"/>
                                        </p:tgtEl>
                                      </p:cBhvr>
                                    </p:animEffect>
                                  </p:childTnLst>
                                </p:cTn>
                              </p:par>
                            </p:childTnLst>
                          </p:cTn>
                        </p:par>
                        <p:par>
                          <p:cTn id="137" fill="hold">
                            <p:stCondLst>
                              <p:cond delay="2000"/>
                            </p:stCondLst>
                            <p:childTnLst>
                              <p:par>
                                <p:cTn id="138" presetID="22" presetClass="entr" presetSubtype="4" fill="hold" grpId="0" nodeType="afterEffect">
                                  <p:stCondLst>
                                    <p:cond delay="1500"/>
                                  </p:stCondLst>
                                  <p:childTnLst>
                                    <p:set>
                                      <p:cBhvr>
                                        <p:cTn id="139" dur="1" fill="hold">
                                          <p:stCondLst>
                                            <p:cond delay="0"/>
                                          </p:stCondLst>
                                        </p:cTn>
                                        <p:tgtEl>
                                          <p:spTgt spid="24"/>
                                        </p:tgtEl>
                                        <p:attrNameLst>
                                          <p:attrName>style.visibility</p:attrName>
                                        </p:attrNameLst>
                                      </p:cBhvr>
                                      <p:to>
                                        <p:strVal val="visible"/>
                                      </p:to>
                                    </p:set>
                                    <p:animEffect transition="in" filter="wipe(down)">
                                      <p:cBhvr>
                                        <p:cTn id="140" dur="500"/>
                                        <p:tgtEl>
                                          <p:spTgt spid="24"/>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wipe(down)">
                                      <p:cBhvr>
                                        <p:cTn id="145" dur="500"/>
                                        <p:tgtEl>
                                          <p:spTgt spid="22"/>
                                        </p:tgtEl>
                                      </p:cBhvr>
                                    </p:animEffect>
                                  </p:childTnLst>
                                </p:cTn>
                              </p:par>
                            </p:childTnLst>
                          </p:cTn>
                        </p:par>
                        <p:par>
                          <p:cTn id="146" fill="hold">
                            <p:stCondLst>
                              <p:cond delay="500"/>
                            </p:stCondLst>
                            <p:childTnLst>
                              <p:par>
                                <p:cTn id="147" presetID="22" presetClass="entr" presetSubtype="4" fill="hold" grpId="0" nodeType="afterEffect">
                                  <p:stCondLst>
                                    <p:cond delay="175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grpId="1" nodeType="clickEffect">
                                  <p:stCondLst>
                                    <p:cond delay="0"/>
                                  </p:stCondLst>
                                  <p:childTnLst>
                                    <p:animEffect transition="out" filter="fade">
                                      <p:cBhvr>
                                        <p:cTn id="153" dur="500"/>
                                        <p:tgtEl>
                                          <p:spTgt spid="23"/>
                                        </p:tgtEl>
                                      </p:cBhvr>
                                    </p:animEffect>
                                    <p:set>
                                      <p:cBhvr>
                                        <p:cTn id="154" dur="1" fill="hold">
                                          <p:stCondLst>
                                            <p:cond delay="499"/>
                                          </p:stCondLst>
                                        </p:cTn>
                                        <p:tgtEl>
                                          <p:spTgt spid="23"/>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1"/>
                                        </p:tgtEl>
                                      </p:cBhvr>
                                    </p:animEffect>
                                    <p:set>
                                      <p:cBhvr>
                                        <p:cTn id="157" dur="1" fill="hold">
                                          <p:stCondLst>
                                            <p:cond delay="499"/>
                                          </p:stCondLst>
                                        </p:cTn>
                                        <p:tgtEl>
                                          <p:spTgt spid="2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24"/>
                                        </p:tgtEl>
                                      </p:cBhvr>
                                    </p:animEffect>
                                    <p:set>
                                      <p:cBhvr>
                                        <p:cTn id="160" dur="1" fill="hold">
                                          <p:stCondLst>
                                            <p:cond delay="499"/>
                                          </p:stCondLst>
                                        </p:cTn>
                                        <p:tgtEl>
                                          <p:spTgt spid="24"/>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22"/>
                                        </p:tgtEl>
                                      </p:cBhvr>
                                    </p:animEffect>
                                    <p:set>
                                      <p:cBhvr>
                                        <p:cTn id="163" dur="1" fill="hold">
                                          <p:stCondLst>
                                            <p:cond delay="499"/>
                                          </p:stCondLst>
                                        </p:cTn>
                                        <p:tgtEl>
                                          <p:spTgt spid="22"/>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25"/>
                                        </p:tgtEl>
                                      </p:cBhvr>
                                    </p:animEffect>
                                    <p:set>
                                      <p:cBhvr>
                                        <p:cTn id="166" dur="1" fill="hold">
                                          <p:stCondLst>
                                            <p:cond delay="499"/>
                                          </p:stCondLst>
                                        </p:cTn>
                                        <p:tgtEl>
                                          <p:spTgt spid="25"/>
                                        </p:tgtEl>
                                        <p:attrNameLst>
                                          <p:attrName>style.visibility</p:attrName>
                                        </p:attrNameLst>
                                      </p:cBhvr>
                                      <p:to>
                                        <p:strVal val="hidden"/>
                                      </p:to>
                                    </p:set>
                                  </p:childTnLst>
                                </p:cTn>
                              </p:par>
                              <p:par>
                                <p:cTn id="167" presetID="22" presetClass="entr" presetSubtype="4"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down)">
                                      <p:cBhvr>
                                        <p:cTn id="169" dur="500"/>
                                        <p:tgtEl>
                                          <p:spTgt spid="26"/>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grpId="0" nodeType="clickEffect">
                                  <p:stCondLst>
                                    <p:cond delay="0"/>
                                  </p:stCondLst>
                                  <p:childTnLst>
                                    <p:set>
                                      <p:cBhvr>
                                        <p:cTn id="173" dur="1" fill="hold">
                                          <p:stCondLst>
                                            <p:cond delay="0"/>
                                          </p:stCondLst>
                                        </p:cTn>
                                        <p:tgtEl>
                                          <p:spTgt spid="28"/>
                                        </p:tgtEl>
                                        <p:attrNameLst>
                                          <p:attrName>style.visibility</p:attrName>
                                        </p:attrNameLst>
                                      </p:cBhvr>
                                      <p:to>
                                        <p:strVal val="visible"/>
                                      </p:to>
                                    </p:set>
                                    <p:animEffect transition="in" filter="wipe(down)">
                                      <p:cBhvr>
                                        <p:cTn id="174" dur="500"/>
                                        <p:tgtEl>
                                          <p:spTgt spid="28"/>
                                        </p:tgtEl>
                                      </p:cBhvr>
                                    </p:animEffect>
                                  </p:childTnLst>
                                </p:cTn>
                              </p:par>
                            </p:childTnLst>
                          </p:cTn>
                        </p:par>
                        <p:par>
                          <p:cTn id="175" fill="hold">
                            <p:stCondLst>
                              <p:cond delay="500"/>
                            </p:stCondLst>
                            <p:childTnLst>
                              <p:par>
                                <p:cTn id="176" presetID="22" presetClass="entr" presetSubtype="4" fill="hold" grpId="0" nodeType="afterEffect">
                                  <p:stCondLst>
                                    <p:cond delay="750"/>
                                  </p:stCondLst>
                                  <p:childTnLst>
                                    <p:set>
                                      <p:cBhvr>
                                        <p:cTn id="177" dur="1" fill="hold">
                                          <p:stCondLst>
                                            <p:cond delay="0"/>
                                          </p:stCondLst>
                                        </p:cTn>
                                        <p:tgtEl>
                                          <p:spTgt spid="27"/>
                                        </p:tgtEl>
                                        <p:attrNameLst>
                                          <p:attrName>style.visibility</p:attrName>
                                        </p:attrNameLst>
                                      </p:cBhvr>
                                      <p:to>
                                        <p:strVal val="visible"/>
                                      </p:to>
                                    </p:set>
                                    <p:animEffect transition="in" filter="wipe(down)">
                                      <p:cBhvr>
                                        <p:cTn id="178" dur="500"/>
                                        <p:tgtEl>
                                          <p:spTgt spid="27"/>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28"/>
                                        </p:tgtEl>
                                      </p:cBhvr>
                                    </p:animEffect>
                                    <p:set>
                                      <p:cBhvr>
                                        <p:cTn id="183" dur="1" fill="hold">
                                          <p:stCondLst>
                                            <p:cond delay="499"/>
                                          </p:stCondLst>
                                        </p:cTn>
                                        <p:tgtEl>
                                          <p:spTgt spid="28"/>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27"/>
                                        </p:tgtEl>
                                      </p:cBhvr>
                                    </p:animEffect>
                                    <p:set>
                                      <p:cBhvr>
                                        <p:cTn id="186" dur="1" fill="hold">
                                          <p:stCondLst>
                                            <p:cond delay="499"/>
                                          </p:stCondLst>
                                        </p:cTn>
                                        <p:tgtEl>
                                          <p:spTgt spid="27"/>
                                        </p:tgtEl>
                                        <p:attrNameLst>
                                          <p:attrName>style.visibility</p:attrName>
                                        </p:attrNameLst>
                                      </p:cBhvr>
                                      <p:to>
                                        <p:strVal val="hidden"/>
                                      </p:to>
                                    </p:set>
                                  </p:childTnLst>
                                </p:cTn>
                              </p:par>
                              <p:par>
                                <p:cTn id="187" presetID="22" presetClass="entr" presetSubtype="4" fill="hold" grpId="0" nodeType="withEffect">
                                  <p:stCondLst>
                                    <p:cond delay="0"/>
                                  </p:stCondLst>
                                  <p:childTnLst>
                                    <p:set>
                                      <p:cBhvr>
                                        <p:cTn id="188" dur="1" fill="hold">
                                          <p:stCondLst>
                                            <p:cond delay="0"/>
                                          </p:stCondLst>
                                        </p:cTn>
                                        <p:tgtEl>
                                          <p:spTgt spid="30"/>
                                        </p:tgtEl>
                                        <p:attrNameLst>
                                          <p:attrName>style.visibility</p:attrName>
                                        </p:attrNameLst>
                                      </p:cBhvr>
                                      <p:to>
                                        <p:strVal val="visible"/>
                                      </p:to>
                                    </p:set>
                                    <p:animEffect transition="in" filter="wipe(down)">
                                      <p:cBhvr>
                                        <p:cTn id="18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8" grpId="0" animBg="1"/>
      <p:bldP spid="18" grpId="1" animBg="1"/>
      <p:bldP spid="19" grpId="0" animBg="1"/>
      <p:bldP spid="19" grpId="1" animBg="1"/>
      <p:bldP spid="20" grpId="0" animBg="1"/>
      <p:bldP spid="20" grpId="1" animBg="1"/>
      <p:bldP spid="23" grpId="0" animBg="1"/>
      <p:bldP spid="23" grpId="1" animBg="1"/>
      <p:bldP spid="24" grpId="0" animBg="1"/>
      <p:bldP spid="24" grpId="1" animBg="1"/>
      <p:bldP spid="21" grpId="0" animBg="1"/>
      <p:bldP spid="21" grpId="1" animBg="1"/>
      <p:bldP spid="22" grpId="0" animBg="1"/>
      <p:bldP spid="22" grpId="1" animBg="1"/>
      <p:bldP spid="25" grpId="0" animBg="1"/>
      <p:bldP spid="25" grpId="1" animBg="1"/>
      <p:bldP spid="26" grpId="0" animBg="1"/>
      <p:bldP spid="27" grpId="0" animBg="1"/>
      <p:bldP spid="27" grpId="1" animBg="1"/>
      <p:bldP spid="28" grpId="0" animBg="1"/>
      <p:bldP spid="28" grpId="1"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1027" name="Picture 3" descr="F:\лекции по Н. З\26\82759605_240ximg_68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15" y="620688"/>
            <a:ext cx="8567657" cy="64257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692268680"/>
              </p:ext>
            </p:extLst>
          </p:nvPr>
        </p:nvGraphicFramePr>
        <p:xfrm>
          <a:off x="179512" y="625936"/>
          <a:ext cx="8856984" cy="6187440"/>
        </p:xfrm>
        <a:graphic>
          <a:graphicData uri="http://schemas.openxmlformats.org/drawingml/2006/table">
            <a:tbl>
              <a:tblPr firstRow="1" bandRow="1">
                <a:tableStyleId>{F5AB1C69-6EDB-4FF4-983F-18BD219EF322}</a:tableStyleId>
              </a:tblPr>
              <a:tblGrid>
                <a:gridCol w="8856984"/>
              </a:tblGrid>
              <a:tr h="216024">
                <a:tc>
                  <a:txBody>
                    <a:bodyPr/>
                    <a:lstStyle/>
                    <a:p>
                      <a:pPr algn="ctr"/>
                      <a:r>
                        <a:rPr lang="ru-RU" sz="1600" b="1" dirty="0" smtClean="0">
                          <a:solidFill>
                            <a:schemeClr val="tx1"/>
                          </a:solidFill>
                        </a:rPr>
                        <a:t>Ин. 10, 1-21</a:t>
                      </a:r>
                      <a:endParaRPr lang="ru-RU" sz="1600" b="1" dirty="0">
                        <a:solidFill>
                          <a:schemeClr val="tx1"/>
                        </a:solidFill>
                      </a:endParaRPr>
                    </a:p>
                  </a:txBody>
                  <a:tcPr marL="0" marR="0" marT="0" marB="0"/>
                </a:tc>
              </a:tr>
              <a:tr h="370840">
                <a:tc>
                  <a:txBody>
                    <a:bodyPr/>
                    <a:lstStyle/>
                    <a:p>
                      <a:r>
                        <a:rPr lang="ru-RU" sz="1500" b="1" dirty="0" smtClean="0">
                          <a:solidFill>
                            <a:schemeClr val="tx1"/>
                          </a:solidFill>
                        </a:rPr>
                        <a:t>1. Истинно, истинно говорю вам: кто не дверью входит во двор </a:t>
                      </a:r>
                      <a:r>
                        <a:rPr lang="ru-RU" sz="1500" b="1" dirty="0" err="1" smtClean="0">
                          <a:solidFill>
                            <a:schemeClr val="tx1"/>
                          </a:solidFill>
                        </a:rPr>
                        <a:t>овчий</a:t>
                      </a:r>
                      <a:r>
                        <a:rPr lang="ru-RU" sz="1500" b="1" dirty="0" smtClean="0">
                          <a:solidFill>
                            <a:schemeClr val="tx1"/>
                          </a:solidFill>
                        </a:rPr>
                        <a:t>, но перелазит </a:t>
                      </a:r>
                      <a:r>
                        <a:rPr lang="ru-RU" sz="1500" b="1" dirty="0" err="1" smtClean="0">
                          <a:solidFill>
                            <a:schemeClr val="tx1"/>
                          </a:solidFill>
                        </a:rPr>
                        <a:t>инде</a:t>
                      </a:r>
                      <a:r>
                        <a:rPr lang="ru-RU" sz="1500" b="1" dirty="0" smtClean="0">
                          <a:solidFill>
                            <a:schemeClr val="tx1"/>
                          </a:solidFill>
                        </a:rPr>
                        <a:t>, тот вор и разбойник; </a:t>
                      </a:r>
                    </a:p>
                    <a:p>
                      <a:r>
                        <a:rPr lang="ru-RU" sz="1500" b="1" dirty="0" smtClean="0">
                          <a:solidFill>
                            <a:schemeClr val="tx1"/>
                          </a:solidFill>
                        </a:rPr>
                        <a:t>2. а входящий дверью есть пастырь овцам. </a:t>
                      </a:r>
                    </a:p>
                    <a:p>
                      <a:r>
                        <a:rPr lang="ru-RU" sz="1500" b="1" dirty="0" smtClean="0">
                          <a:solidFill>
                            <a:schemeClr val="tx1"/>
                          </a:solidFill>
                        </a:rPr>
                        <a:t>3. Ему </a:t>
                      </a:r>
                      <a:r>
                        <a:rPr lang="ru-RU" sz="1500" b="1" dirty="0" err="1" smtClean="0">
                          <a:solidFill>
                            <a:schemeClr val="tx1"/>
                          </a:solidFill>
                        </a:rPr>
                        <a:t>придверник</a:t>
                      </a:r>
                      <a:r>
                        <a:rPr lang="ru-RU" sz="1500" b="1" dirty="0" smtClean="0">
                          <a:solidFill>
                            <a:schemeClr val="tx1"/>
                          </a:solidFill>
                        </a:rPr>
                        <a:t> отворяет, и овцы слушаются голоса его, и он зовет своих овец по имени и выводит их. </a:t>
                      </a:r>
                    </a:p>
                    <a:p>
                      <a:r>
                        <a:rPr lang="ru-RU" sz="1500" b="1" dirty="0" smtClean="0">
                          <a:solidFill>
                            <a:schemeClr val="tx1"/>
                          </a:solidFill>
                        </a:rPr>
                        <a:t>4. И когда выведет своих овец, идет перед ними; а овцы за ним идут, потому что знают голос его. </a:t>
                      </a:r>
                    </a:p>
                    <a:p>
                      <a:r>
                        <a:rPr lang="ru-RU" sz="1500" b="1" dirty="0" smtClean="0">
                          <a:solidFill>
                            <a:schemeClr val="tx1"/>
                          </a:solidFill>
                        </a:rPr>
                        <a:t>5. За чужим же не идут, но бегут от него, потому что не знают чужого голоса. </a:t>
                      </a:r>
                    </a:p>
                    <a:p>
                      <a:r>
                        <a:rPr lang="ru-RU" sz="1500" b="1" dirty="0" smtClean="0">
                          <a:solidFill>
                            <a:schemeClr val="tx1"/>
                          </a:solidFill>
                        </a:rPr>
                        <a:t>6. Сию притчу сказал им Иисус; но они не поняли, что такое Он говорил им. </a:t>
                      </a:r>
                    </a:p>
                    <a:p>
                      <a:r>
                        <a:rPr lang="ru-RU" sz="1500" b="1" dirty="0" smtClean="0">
                          <a:solidFill>
                            <a:schemeClr val="tx1"/>
                          </a:solidFill>
                        </a:rPr>
                        <a:t>7. Итак, опять Иисус сказал им: истинно, истинно говорю вам, что Я дверь овцам. </a:t>
                      </a:r>
                    </a:p>
                    <a:p>
                      <a:r>
                        <a:rPr lang="ru-RU" sz="1500" b="1" dirty="0" smtClean="0">
                          <a:solidFill>
                            <a:schemeClr val="tx1"/>
                          </a:solidFill>
                        </a:rPr>
                        <a:t>8. Все, сколько их ни приходило предо Мною, суть воры и разбойники; но овцы не послушали их. </a:t>
                      </a:r>
                    </a:p>
                    <a:p>
                      <a:r>
                        <a:rPr lang="ru-RU" sz="1500" b="1" dirty="0" smtClean="0">
                          <a:solidFill>
                            <a:schemeClr val="tx1"/>
                          </a:solidFill>
                        </a:rPr>
                        <a:t>9. Я </a:t>
                      </a:r>
                      <a:r>
                        <a:rPr lang="ru-RU" sz="1500" b="1" dirty="0" err="1" smtClean="0">
                          <a:solidFill>
                            <a:schemeClr val="tx1"/>
                          </a:solidFill>
                        </a:rPr>
                        <a:t>есмь</a:t>
                      </a:r>
                      <a:r>
                        <a:rPr lang="ru-RU" sz="1500" b="1" dirty="0" smtClean="0">
                          <a:solidFill>
                            <a:schemeClr val="tx1"/>
                          </a:solidFill>
                        </a:rPr>
                        <a:t> дверь: кто войдет Мною, тот спасется, и войдет, и выйдет, и пажить найдет. </a:t>
                      </a:r>
                    </a:p>
                    <a:p>
                      <a:r>
                        <a:rPr lang="ru-RU" sz="1500" b="1" dirty="0" smtClean="0">
                          <a:solidFill>
                            <a:schemeClr val="tx1"/>
                          </a:solidFill>
                        </a:rPr>
                        <a:t>10. Вор приходит только для того, чтобы украсть, убить и погубить. Я пришел для того, чтобы имели жизнь и имели с избытком. </a:t>
                      </a:r>
                    </a:p>
                    <a:p>
                      <a:r>
                        <a:rPr lang="ru-RU" sz="1500" b="1" dirty="0" smtClean="0">
                          <a:solidFill>
                            <a:schemeClr val="tx1"/>
                          </a:solidFill>
                        </a:rPr>
                        <a:t>11. Я </a:t>
                      </a:r>
                      <a:r>
                        <a:rPr lang="ru-RU" sz="1500" b="1" dirty="0" err="1" smtClean="0">
                          <a:solidFill>
                            <a:schemeClr val="tx1"/>
                          </a:solidFill>
                        </a:rPr>
                        <a:t>есмь</a:t>
                      </a:r>
                      <a:r>
                        <a:rPr lang="ru-RU" sz="1500" b="1" dirty="0" smtClean="0">
                          <a:solidFill>
                            <a:schemeClr val="tx1"/>
                          </a:solidFill>
                        </a:rPr>
                        <a:t> пастырь добрый: пастырь добрый полагает жизнь свою за овец. </a:t>
                      </a:r>
                    </a:p>
                    <a:p>
                      <a:r>
                        <a:rPr lang="ru-RU" sz="1500" b="1" dirty="0" smtClean="0">
                          <a:solidFill>
                            <a:schemeClr val="tx1"/>
                          </a:solidFill>
                        </a:rPr>
                        <a:t>12. А наемник, не пастырь, которому овцы не свои, видит приходящего волка, и оставляет овец, и бежит; и волк расхищает овец, и разгоняет их. </a:t>
                      </a:r>
                    </a:p>
                    <a:p>
                      <a:r>
                        <a:rPr lang="ru-RU" sz="1500" b="1" dirty="0" smtClean="0">
                          <a:solidFill>
                            <a:schemeClr val="tx1"/>
                          </a:solidFill>
                        </a:rPr>
                        <a:t>13. А наемник бежит, потому что наемник, и </a:t>
                      </a:r>
                      <a:r>
                        <a:rPr lang="ru-RU" sz="1500" b="1" dirty="0" err="1" smtClean="0">
                          <a:solidFill>
                            <a:schemeClr val="tx1"/>
                          </a:solidFill>
                        </a:rPr>
                        <a:t>нерадит</a:t>
                      </a:r>
                      <a:r>
                        <a:rPr lang="ru-RU" sz="1500" b="1" dirty="0" smtClean="0">
                          <a:solidFill>
                            <a:schemeClr val="tx1"/>
                          </a:solidFill>
                        </a:rPr>
                        <a:t> об овцах. </a:t>
                      </a:r>
                    </a:p>
                    <a:p>
                      <a:r>
                        <a:rPr lang="ru-RU" sz="1500" b="1" dirty="0" smtClean="0">
                          <a:solidFill>
                            <a:schemeClr val="tx1"/>
                          </a:solidFill>
                        </a:rPr>
                        <a:t>14. Я </a:t>
                      </a:r>
                      <a:r>
                        <a:rPr lang="ru-RU" sz="1500" b="1" dirty="0" err="1" smtClean="0">
                          <a:solidFill>
                            <a:schemeClr val="tx1"/>
                          </a:solidFill>
                        </a:rPr>
                        <a:t>есмь</a:t>
                      </a:r>
                      <a:r>
                        <a:rPr lang="ru-RU" sz="1500" b="1" dirty="0" smtClean="0">
                          <a:solidFill>
                            <a:schemeClr val="tx1"/>
                          </a:solidFill>
                        </a:rPr>
                        <a:t> пастырь добрый; и знаю Моих, и Мои знают Меня. </a:t>
                      </a:r>
                    </a:p>
                    <a:p>
                      <a:r>
                        <a:rPr lang="ru-RU" sz="1500" b="1" dirty="0" smtClean="0">
                          <a:solidFill>
                            <a:schemeClr val="tx1"/>
                          </a:solidFill>
                        </a:rPr>
                        <a:t>15. Как Отец знает Меня, так и Я знаю Отца; и жизнь Мою полагаю за овец. </a:t>
                      </a:r>
                    </a:p>
                    <a:p>
                      <a:r>
                        <a:rPr lang="ru-RU" sz="1500" b="1" dirty="0" smtClean="0">
                          <a:solidFill>
                            <a:schemeClr val="tx1"/>
                          </a:solidFill>
                        </a:rPr>
                        <a:t>16. Есть у Меня и другие овцы, которые не сего двора, и тех надлежит Мне привести: и они услышат голос Мой, и будет одно стадо и один Пастырь. </a:t>
                      </a:r>
                    </a:p>
                    <a:p>
                      <a:r>
                        <a:rPr lang="ru-RU" sz="1500" b="1" dirty="0" smtClean="0">
                          <a:solidFill>
                            <a:schemeClr val="tx1"/>
                          </a:solidFill>
                        </a:rPr>
                        <a:t>17. Потому любит Меня Отец, что Я отдаю жизнь Мою, чтобы опять принять ее. </a:t>
                      </a:r>
                    </a:p>
                    <a:p>
                      <a:r>
                        <a:rPr lang="ru-RU" sz="1500" b="1" dirty="0" smtClean="0">
                          <a:solidFill>
                            <a:schemeClr val="tx1"/>
                          </a:solidFill>
                        </a:rPr>
                        <a:t>18. Никто не отнимает ее у Меня, но Я Сам отдаю ее. Имею власть отдать ее и власть имею опять принять ее. Сию заповедь получил Я от Отца Моего. </a:t>
                      </a:r>
                    </a:p>
                    <a:p>
                      <a:r>
                        <a:rPr lang="ru-RU" sz="1500" b="1" dirty="0" smtClean="0">
                          <a:solidFill>
                            <a:schemeClr val="tx1"/>
                          </a:solidFill>
                        </a:rPr>
                        <a:t>19. От этих слов опять произошла между Иудеями распря. </a:t>
                      </a:r>
                    </a:p>
                    <a:p>
                      <a:r>
                        <a:rPr lang="ru-RU" sz="1500" b="1" dirty="0" smtClean="0">
                          <a:solidFill>
                            <a:schemeClr val="tx1"/>
                          </a:solidFill>
                        </a:rPr>
                        <a:t>20. Многие из них говорили: Он одержим бесом и безумствует; что слушаете Его? </a:t>
                      </a:r>
                    </a:p>
                    <a:p>
                      <a:r>
                        <a:rPr lang="ru-RU" sz="1500" b="1" dirty="0" smtClean="0">
                          <a:solidFill>
                            <a:schemeClr val="tx1"/>
                          </a:solidFill>
                        </a:rPr>
                        <a:t>21. Другие говорили: это слова не бесноватого; может ли бес отверзать очи слепым? </a:t>
                      </a:r>
                      <a:endParaRPr lang="ru-RU" sz="1500" b="1" dirty="0">
                        <a:solidFill>
                          <a:schemeClr val="tx1"/>
                        </a:solidFill>
                      </a:endParaRPr>
                    </a:p>
                  </a:txBody>
                  <a:tcPr marL="0" marR="0" marT="0" marB="0"/>
                </a:tc>
              </a:tr>
            </a:tbl>
          </a:graphicData>
        </a:graphic>
      </p:graphicFrame>
      <p:sp>
        <p:nvSpPr>
          <p:cNvPr id="2" name="Скругленный прямоугольник 1"/>
          <p:cNvSpPr/>
          <p:nvPr/>
        </p:nvSpPr>
        <p:spPr>
          <a:xfrm>
            <a:off x="251520" y="2060848"/>
            <a:ext cx="8712968" cy="2304256"/>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err="1" smtClean="0">
                <a:solidFill>
                  <a:schemeClr val="tx1"/>
                </a:solidFill>
              </a:rPr>
              <a:t>Зигабен</a:t>
            </a:r>
            <a:r>
              <a:rPr lang="ru-RU" sz="1600" b="1" i="1" dirty="0" smtClean="0">
                <a:solidFill>
                  <a:schemeClr val="tx1"/>
                </a:solidFill>
              </a:rPr>
              <a:t>: «Под </a:t>
            </a:r>
            <a:r>
              <a:rPr lang="ru-RU" sz="1600" b="1" i="1" dirty="0">
                <a:solidFill>
                  <a:schemeClr val="tx1"/>
                </a:solidFill>
              </a:rPr>
              <a:t>дверью в переносном смысле мы разумеем здесь закон, или вообще Священное Писание, потому что оно приводило людей к </a:t>
            </a:r>
            <a:r>
              <a:rPr lang="ru-RU" sz="1600" b="1" i="1" dirty="0" err="1" smtClean="0">
                <a:solidFill>
                  <a:schemeClr val="tx1"/>
                </a:solidFill>
              </a:rPr>
              <a:t>Богопознанию</a:t>
            </a:r>
            <a:r>
              <a:rPr lang="ru-RU" sz="1600" b="1" i="1" dirty="0" smtClean="0">
                <a:solidFill>
                  <a:schemeClr val="tx1"/>
                </a:solidFill>
              </a:rPr>
              <a:t>. </a:t>
            </a:r>
            <a:r>
              <a:rPr lang="ru-RU" sz="1600" b="1" i="1" dirty="0">
                <a:solidFill>
                  <a:schemeClr val="tx1"/>
                </a:solidFill>
              </a:rPr>
              <a:t>П</a:t>
            </a:r>
            <a:r>
              <a:rPr lang="ru-RU" sz="1600" b="1" i="1" dirty="0" smtClean="0">
                <a:solidFill>
                  <a:schemeClr val="tx1"/>
                </a:solidFill>
              </a:rPr>
              <a:t>од </a:t>
            </a:r>
            <a:r>
              <a:rPr lang="ru-RU" sz="1600" b="1" i="1" dirty="0">
                <a:solidFill>
                  <a:schemeClr val="tx1"/>
                </a:solidFill>
              </a:rPr>
              <a:t>двором разумеем заботу и попечение об овцах, а под овцами – израильтян, народ </a:t>
            </a:r>
            <a:r>
              <a:rPr lang="ru-RU" sz="1600" b="1" i="1" dirty="0" smtClean="0">
                <a:solidFill>
                  <a:schemeClr val="tx1"/>
                </a:solidFill>
              </a:rPr>
              <a:t>Божий. Кто </a:t>
            </a:r>
            <a:r>
              <a:rPr lang="ru-RU" sz="1600" b="1" i="1" dirty="0">
                <a:solidFill>
                  <a:schemeClr val="tx1"/>
                </a:solidFill>
              </a:rPr>
              <a:t>принимает на себя попечение о народе Божием не по Писанию, т.е. кто не пользуется им, </a:t>
            </a:r>
            <a:r>
              <a:rPr lang="ru-RU" sz="1600" b="1" i="1" dirty="0" smtClean="0">
                <a:solidFill>
                  <a:schemeClr val="tx1"/>
                </a:solidFill>
              </a:rPr>
              <a:t>но </a:t>
            </a:r>
            <a:r>
              <a:rPr lang="ru-RU" sz="1600" b="1" i="1" dirty="0">
                <a:solidFill>
                  <a:schemeClr val="tx1"/>
                </a:solidFill>
              </a:rPr>
              <a:t>приходит иначе, как бы перескакивает через эту </a:t>
            </a:r>
            <a:r>
              <a:rPr lang="ru-RU" sz="1600" b="1" i="1" dirty="0" smtClean="0">
                <a:solidFill>
                  <a:schemeClr val="tx1"/>
                </a:solidFill>
              </a:rPr>
              <a:t>дверь, </a:t>
            </a:r>
            <a:r>
              <a:rPr lang="ru-RU" sz="1600" b="1" i="1" dirty="0">
                <a:solidFill>
                  <a:schemeClr val="tx1"/>
                </a:solidFill>
              </a:rPr>
              <a:t>тот не пастырь, а вор и </a:t>
            </a:r>
            <a:r>
              <a:rPr lang="ru-RU" sz="1600" b="1" i="1" dirty="0" smtClean="0">
                <a:solidFill>
                  <a:schemeClr val="tx1"/>
                </a:solidFill>
              </a:rPr>
              <a:t>разбойник. </a:t>
            </a:r>
            <a:r>
              <a:rPr lang="ru-RU" sz="1600" b="1" i="1" dirty="0">
                <a:solidFill>
                  <a:schemeClr val="tx1"/>
                </a:solidFill>
              </a:rPr>
              <a:t>Такого рода ворами и разбойниками были до пришествия Иисуса Христа – Иуда и </a:t>
            </a:r>
            <a:r>
              <a:rPr lang="ru-RU" sz="1600" b="1" i="1" dirty="0" err="1">
                <a:solidFill>
                  <a:schemeClr val="tx1"/>
                </a:solidFill>
              </a:rPr>
              <a:t>Февда</a:t>
            </a:r>
            <a:r>
              <a:rPr lang="ru-RU" sz="1600" b="1" i="1" dirty="0">
                <a:solidFill>
                  <a:schemeClr val="tx1"/>
                </a:solidFill>
              </a:rPr>
              <a:t>, а после – </a:t>
            </a:r>
            <a:r>
              <a:rPr lang="ru-RU" sz="1600" b="1" i="1" dirty="0" err="1">
                <a:solidFill>
                  <a:schemeClr val="tx1"/>
                </a:solidFill>
              </a:rPr>
              <a:t>лжемессии</a:t>
            </a:r>
            <a:r>
              <a:rPr lang="ru-RU" sz="1600" b="1" i="1" dirty="0">
                <a:solidFill>
                  <a:schemeClr val="tx1"/>
                </a:solidFill>
              </a:rPr>
              <a:t>, антихрист и все другие обольстители. Относится эта речь также к книжникам и фарисеям, которые, </a:t>
            </a:r>
            <a:r>
              <a:rPr lang="ru-RU" sz="1600" b="1" i="1" dirty="0" err="1">
                <a:solidFill>
                  <a:schemeClr val="tx1"/>
                </a:solidFill>
              </a:rPr>
              <a:t>учаще</a:t>
            </a:r>
            <a:r>
              <a:rPr lang="ru-RU" sz="1600" b="1" i="1" dirty="0">
                <a:solidFill>
                  <a:schemeClr val="tx1"/>
                </a:solidFill>
              </a:rPr>
              <a:t> учением, </a:t>
            </a:r>
            <a:r>
              <a:rPr lang="ru-RU" sz="1600" b="1" i="1" dirty="0" err="1">
                <a:solidFill>
                  <a:schemeClr val="tx1"/>
                </a:solidFill>
              </a:rPr>
              <a:t>заповедем</a:t>
            </a:r>
            <a:r>
              <a:rPr lang="ru-RU" sz="1600" b="1" i="1" dirty="0">
                <a:solidFill>
                  <a:schemeClr val="tx1"/>
                </a:solidFill>
              </a:rPr>
              <a:t> человеческим (Мф. 15, 9), нарушали </a:t>
            </a:r>
            <a:r>
              <a:rPr lang="ru-RU" sz="1600" b="1" i="1" dirty="0" smtClean="0">
                <a:solidFill>
                  <a:schemeClr val="tx1"/>
                </a:solidFill>
              </a:rPr>
              <a:t>закон».</a:t>
            </a:r>
            <a:endParaRPr lang="ru-RU" sz="1600" b="1" i="1" dirty="0">
              <a:solidFill>
                <a:schemeClr val="tx1"/>
              </a:solidFill>
            </a:endParaRPr>
          </a:p>
        </p:txBody>
      </p:sp>
      <p:sp>
        <p:nvSpPr>
          <p:cNvPr id="4" name="Скругленный прямоугольник 3"/>
          <p:cNvSpPr/>
          <p:nvPr/>
        </p:nvSpPr>
        <p:spPr>
          <a:xfrm>
            <a:off x="2123728" y="116632"/>
            <a:ext cx="4896544" cy="3600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chemeClr val="tx1"/>
                </a:solidFill>
              </a:rPr>
              <a:t>Беседа о Добром </a:t>
            </a:r>
            <a:r>
              <a:rPr lang="ru-RU" sz="2000" b="1" dirty="0" smtClean="0">
                <a:solidFill>
                  <a:schemeClr val="tx1"/>
                </a:solidFill>
              </a:rPr>
              <a:t>Пастыре</a:t>
            </a:r>
            <a:endParaRPr lang="ru-RU" sz="2000" b="1" dirty="0">
              <a:solidFill>
                <a:schemeClr val="tx1"/>
              </a:solidFill>
            </a:endParaRPr>
          </a:p>
        </p:txBody>
      </p:sp>
      <p:sp>
        <p:nvSpPr>
          <p:cNvPr id="3" name="Скругленный прямоугольник 2"/>
          <p:cNvSpPr/>
          <p:nvPr/>
        </p:nvSpPr>
        <p:spPr>
          <a:xfrm>
            <a:off x="107504" y="4581128"/>
            <a:ext cx="8928992" cy="1512168"/>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smtClean="0">
                <a:solidFill>
                  <a:schemeClr val="tx1"/>
                </a:solidFill>
              </a:rPr>
              <a:t>«</a:t>
            </a:r>
            <a:r>
              <a:rPr lang="ru-RU" sz="1600" b="1" i="1" dirty="0">
                <a:solidFill>
                  <a:schemeClr val="tx1"/>
                </a:solidFill>
              </a:rPr>
              <a:t>Господь под «двором </a:t>
            </a:r>
            <a:r>
              <a:rPr lang="ru-RU" sz="1600" b="1" i="1" dirty="0" err="1">
                <a:solidFill>
                  <a:schemeClr val="tx1"/>
                </a:solidFill>
              </a:rPr>
              <a:t>овчим</a:t>
            </a:r>
            <a:r>
              <a:rPr lang="ru-RU" sz="1600" b="1" i="1" dirty="0">
                <a:solidFill>
                  <a:schemeClr val="tx1"/>
                </a:solidFill>
              </a:rPr>
              <a:t>» подразумевает </a:t>
            </a:r>
            <a:r>
              <a:rPr lang="ru-RU" sz="1600" b="1" i="1" dirty="0" err="1">
                <a:solidFill>
                  <a:schemeClr val="tx1"/>
                </a:solidFill>
              </a:rPr>
              <a:t>богоизбранный</a:t>
            </a:r>
            <a:r>
              <a:rPr lang="ru-RU" sz="1600" b="1" i="1" dirty="0">
                <a:solidFill>
                  <a:schemeClr val="tx1"/>
                </a:solidFill>
              </a:rPr>
              <a:t> народ еврейский, или Церковь Божию ветхозаветную, из которой образовалась потом и Церковь новозаветная; под «пастырем» – всякого истинного руководителя религиозно-нравственной жизни; под «ворами» и «разбойниками» – всех ложных, самозваных пророков, лжеучителей, еретиков, мнимых руководителей религиозной жизни </a:t>
            </a:r>
            <a:r>
              <a:rPr lang="ru-RU" sz="1600" b="1" i="1" dirty="0" smtClean="0">
                <a:solidFill>
                  <a:schemeClr val="tx1"/>
                </a:solidFill>
              </a:rPr>
              <a:t>народа, </a:t>
            </a:r>
            <a:r>
              <a:rPr lang="ru-RU" sz="1600" b="1" i="1" dirty="0">
                <a:solidFill>
                  <a:schemeClr val="tx1"/>
                </a:solidFill>
              </a:rPr>
              <a:t>каковы были обличаемые Господом фарисеи</a:t>
            </a:r>
            <a:r>
              <a:rPr lang="ru-RU" sz="1600" b="1" i="1" dirty="0" smtClean="0">
                <a:solidFill>
                  <a:schemeClr val="tx1"/>
                </a:solidFill>
              </a:rPr>
              <a:t>».</a:t>
            </a:r>
            <a:endParaRPr lang="ru-RU" sz="1600" b="1" i="1" dirty="0">
              <a:solidFill>
                <a:schemeClr val="tx1"/>
              </a:solidFill>
            </a:endParaRPr>
          </a:p>
        </p:txBody>
      </p:sp>
      <p:sp>
        <p:nvSpPr>
          <p:cNvPr id="6" name="Скругленный прямоугольник 5"/>
          <p:cNvSpPr/>
          <p:nvPr/>
        </p:nvSpPr>
        <p:spPr>
          <a:xfrm>
            <a:off x="252815" y="4797152"/>
            <a:ext cx="8783681" cy="1944216"/>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Себя Господь называет и «дверью», и «пастырем добрым», который «душу свою полагает за овец», защищая их от волков. Господь называет Себя «дверью» в том смысле, что Он – единственный истинный посредник между Богом и народом, единственный путь и для пастырей, и для </a:t>
            </a:r>
            <a:r>
              <a:rPr lang="ru-RU" sz="1600" b="1" i="1" dirty="0" err="1">
                <a:solidFill>
                  <a:schemeClr val="tx1"/>
                </a:solidFill>
              </a:rPr>
              <a:t>пасомых</a:t>
            </a:r>
            <a:r>
              <a:rPr lang="ru-RU" sz="1600" b="1" i="1" dirty="0">
                <a:solidFill>
                  <a:schemeClr val="tx1"/>
                </a:solidFill>
              </a:rPr>
              <a:t>: в основанное Им Царство Божие, представляемое под видом «двора </a:t>
            </a:r>
            <a:r>
              <a:rPr lang="ru-RU" sz="1600" b="1" i="1" dirty="0" err="1">
                <a:solidFill>
                  <a:schemeClr val="tx1"/>
                </a:solidFill>
              </a:rPr>
              <a:t>овчаго</a:t>
            </a:r>
            <a:r>
              <a:rPr lang="ru-RU" sz="1600" b="1" i="1" dirty="0">
                <a:solidFill>
                  <a:schemeClr val="tx1"/>
                </a:solidFill>
              </a:rPr>
              <a:t>», нельзя войти иначе, как только через Него. Все же, кто минуют Его, «</a:t>
            </a:r>
            <a:r>
              <a:rPr lang="ru-RU" sz="1600" b="1" i="1" dirty="0" err="1">
                <a:solidFill>
                  <a:schemeClr val="tx1"/>
                </a:solidFill>
              </a:rPr>
              <a:t>прелазят</a:t>
            </a:r>
            <a:r>
              <a:rPr lang="ru-RU" sz="1600" b="1" i="1" dirty="0">
                <a:solidFill>
                  <a:schemeClr val="tx1"/>
                </a:solidFill>
              </a:rPr>
              <a:t> </a:t>
            </a:r>
            <a:r>
              <a:rPr lang="ru-RU" sz="1600" b="1" i="1" dirty="0" err="1">
                <a:solidFill>
                  <a:schemeClr val="tx1"/>
                </a:solidFill>
              </a:rPr>
              <a:t>инуде</a:t>
            </a:r>
            <a:r>
              <a:rPr lang="ru-RU" sz="1600" b="1" i="1" dirty="0">
                <a:solidFill>
                  <a:schemeClr val="tx1"/>
                </a:solidFill>
              </a:rPr>
              <a:t>», суть «воры и разбойники», т.е. не истинные пастыри, а самозванцы, преследующие личные выгоды, а не благо </a:t>
            </a:r>
            <a:r>
              <a:rPr lang="ru-RU" sz="1600" b="1" i="1" dirty="0" err="1">
                <a:solidFill>
                  <a:schemeClr val="tx1"/>
                </a:solidFill>
              </a:rPr>
              <a:t>пасомых</a:t>
            </a:r>
            <a:r>
              <a:rPr lang="ru-RU" sz="1600" b="1" i="1" dirty="0">
                <a:solidFill>
                  <a:schemeClr val="tx1"/>
                </a:solidFill>
              </a:rPr>
              <a:t>. «</a:t>
            </a:r>
            <a:r>
              <a:rPr lang="ru-RU" sz="1600" b="1" i="1" dirty="0" err="1">
                <a:solidFill>
                  <a:schemeClr val="tx1"/>
                </a:solidFill>
              </a:rPr>
              <a:t>Овчий</a:t>
            </a:r>
            <a:r>
              <a:rPr lang="ru-RU" sz="1600" b="1" i="1" dirty="0">
                <a:solidFill>
                  <a:schemeClr val="tx1"/>
                </a:solidFill>
              </a:rPr>
              <a:t> двор» – это земная Церковь, а «пажить» – это Церковь </a:t>
            </a:r>
            <a:r>
              <a:rPr lang="ru-RU" sz="1600" b="1" i="1" dirty="0" smtClean="0">
                <a:solidFill>
                  <a:schemeClr val="tx1"/>
                </a:solidFill>
              </a:rPr>
              <a:t>небесная».</a:t>
            </a:r>
            <a:endParaRPr lang="ru-RU" sz="1600" b="1" i="1" dirty="0">
              <a:solidFill>
                <a:schemeClr val="tx1"/>
              </a:solidFill>
            </a:endParaRPr>
          </a:p>
        </p:txBody>
      </p:sp>
      <p:sp>
        <p:nvSpPr>
          <p:cNvPr id="7" name="Скругленный прямоугольник 6"/>
          <p:cNvSpPr/>
          <p:nvPr/>
        </p:nvSpPr>
        <p:spPr>
          <a:xfrm>
            <a:off x="252815" y="3212976"/>
            <a:ext cx="8711673" cy="792088"/>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err="1" smtClean="0">
                <a:solidFill>
                  <a:schemeClr val="tx1"/>
                </a:solidFill>
              </a:rPr>
              <a:t>Блж</a:t>
            </a:r>
            <a:r>
              <a:rPr lang="ru-RU" sz="1600" b="1" i="1" dirty="0" smtClean="0">
                <a:solidFill>
                  <a:schemeClr val="tx1"/>
                </a:solidFill>
              </a:rPr>
              <a:t>. </a:t>
            </a:r>
            <a:r>
              <a:rPr lang="ru-RU" sz="1600" b="1" i="1" dirty="0" err="1" smtClean="0">
                <a:solidFill>
                  <a:schemeClr val="tx1"/>
                </a:solidFill>
              </a:rPr>
              <a:t>Феофилакт</a:t>
            </a:r>
            <a:r>
              <a:rPr lang="ru-RU" sz="1600" b="1" i="1" dirty="0" smtClean="0">
                <a:solidFill>
                  <a:schemeClr val="tx1"/>
                </a:solidFill>
              </a:rPr>
              <a:t>: «Кто </a:t>
            </a:r>
            <a:r>
              <a:rPr lang="ru-RU" sz="1600" b="1" i="1" dirty="0">
                <a:solidFill>
                  <a:schemeClr val="tx1"/>
                </a:solidFill>
              </a:rPr>
              <a:t>Мною, дверью, войдет и приведется к Отцу, и станет Его овцою, тот спасется, и не только спасется, но и получит великую неустрашимость, как и Господь, и </a:t>
            </a:r>
            <a:r>
              <a:rPr lang="ru-RU" sz="1600" b="1" i="1" dirty="0" smtClean="0">
                <a:solidFill>
                  <a:schemeClr val="tx1"/>
                </a:solidFill>
              </a:rPr>
              <a:t>Владыка».</a:t>
            </a:r>
            <a:endParaRPr lang="ru-RU" sz="1600" b="1" i="1" dirty="0">
              <a:solidFill>
                <a:schemeClr val="tx1"/>
              </a:solidFill>
            </a:endParaRPr>
          </a:p>
        </p:txBody>
      </p:sp>
      <p:sp>
        <p:nvSpPr>
          <p:cNvPr id="8" name="Скругленный прямоугольник 7"/>
          <p:cNvSpPr/>
          <p:nvPr/>
        </p:nvSpPr>
        <p:spPr>
          <a:xfrm>
            <a:off x="252815" y="5085184"/>
            <a:ext cx="8711673" cy="129614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smtClean="0">
                <a:solidFill>
                  <a:schemeClr val="tx1"/>
                </a:solidFill>
              </a:rPr>
              <a:t>«</a:t>
            </a:r>
            <a:r>
              <a:rPr lang="ru-RU" sz="1600" b="1" i="1" dirty="0">
                <a:solidFill>
                  <a:schemeClr val="tx1"/>
                </a:solidFill>
              </a:rPr>
              <a:t>П</a:t>
            </a:r>
            <a:r>
              <a:rPr lang="ru-RU" sz="1600" b="1" i="1" dirty="0" smtClean="0">
                <a:solidFill>
                  <a:schemeClr val="tx1"/>
                </a:solidFill>
              </a:rPr>
              <a:t>од </a:t>
            </a:r>
            <a:r>
              <a:rPr lang="ru-RU" sz="1600" b="1" i="1" dirty="0">
                <a:solidFill>
                  <a:schemeClr val="tx1"/>
                </a:solidFill>
              </a:rPr>
              <a:t>«наемником» надо разуметь тех недостойных пастырей, которые, по выражению св. </a:t>
            </a:r>
            <a:r>
              <a:rPr lang="ru-RU" sz="1600" b="1" i="1" dirty="0" err="1">
                <a:solidFill>
                  <a:schemeClr val="tx1"/>
                </a:solidFill>
              </a:rPr>
              <a:t>прор</a:t>
            </a:r>
            <a:r>
              <a:rPr lang="ru-RU" sz="1600" b="1" i="1" dirty="0">
                <a:solidFill>
                  <a:schemeClr val="tx1"/>
                </a:solidFill>
              </a:rPr>
              <a:t>. </a:t>
            </a:r>
            <a:r>
              <a:rPr lang="ru-RU" sz="1600" b="1" i="1" dirty="0" err="1">
                <a:solidFill>
                  <a:schemeClr val="tx1"/>
                </a:solidFill>
              </a:rPr>
              <a:t>Иезекииля</a:t>
            </a:r>
            <a:r>
              <a:rPr lang="ru-RU" sz="1600" b="1" i="1" dirty="0">
                <a:solidFill>
                  <a:schemeClr val="tx1"/>
                </a:solidFill>
              </a:rPr>
              <a:t>, «пасут самих себя» (34:3) и бросают своих </a:t>
            </a:r>
            <a:r>
              <a:rPr lang="ru-RU" sz="1600" b="1" i="1" dirty="0" err="1">
                <a:solidFill>
                  <a:schemeClr val="tx1"/>
                </a:solidFill>
              </a:rPr>
              <a:t>пасомых</a:t>
            </a:r>
            <a:r>
              <a:rPr lang="ru-RU" sz="1600" b="1" i="1" dirty="0">
                <a:solidFill>
                  <a:schemeClr val="tx1"/>
                </a:solidFill>
              </a:rPr>
              <a:t> на произвол судьбы, как только им угрожает опасность. Под «волком» разумеется «</a:t>
            </a:r>
            <a:r>
              <a:rPr lang="ru-RU" sz="1600" b="1" i="1" dirty="0" err="1">
                <a:solidFill>
                  <a:schemeClr val="tx1"/>
                </a:solidFill>
              </a:rPr>
              <a:t>диавол</a:t>
            </a:r>
            <a:r>
              <a:rPr lang="ru-RU" sz="1600" b="1" i="1" dirty="0">
                <a:solidFill>
                  <a:schemeClr val="tx1"/>
                </a:solidFill>
              </a:rPr>
              <a:t>», а также его служители, губящие «овец». </a:t>
            </a:r>
            <a:r>
              <a:rPr lang="ru-RU" sz="1600" b="1" i="1" dirty="0" smtClean="0">
                <a:solidFill>
                  <a:schemeClr val="tx1"/>
                </a:solidFill>
              </a:rPr>
              <a:t>Под </a:t>
            </a:r>
            <a:r>
              <a:rPr lang="ru-RU" sz="1600" b="1" i="1" dirty="0">
                <a:solidFill>
                  <a:schemeClr val="tx1"/>
                </a:solidFill>
              </a:rPr>
              <a:t>«иными овцами», «иже не суть от двора сего», </a:t>
            </a:r>
            <a:r>
              <a:rPr lang="ru-RU" sz="1600" b="1" i="1" dirty="0" smtClean="0">
                <a:solidFill>
                  <a:schemeClr val="tx1"/>
                </a:solidFill>
              </a:rPr>
              <a:t>Господь </a:t>
            </a:r>
            <a:r>
              <a:rPr lang="ru-RU" sz="1600" b="1" i="1" dirty="0">
                <a:solidFill>
                  <a:schemeClr val="tx1"/>
                </a:solidFill>
              </a:rPr>
              <a:t>разумеет, </a:t>
            </a:r>
            <a:r>
              <a:rPr lang="ru-RU" sz="1600" b="1" i="1" dirty="0" smtClean="0">
                <a:solidFill>
                  <a:schemeClr val="tx1"/>
                </a:solidFill>
              </a:rPr>
              <a:t>язычников</a:t>
            </a:r>
            <a:r>
              <a:rPr lang="ru-RU" sz="1600" b="1" i="1" dirty="0">
                <a:solidFill>
                  <a:schemeClr val="tx1"/>
                </a:solidFill>
              </a:rPr>
              <a:t>, также призываемых в Царство </a:t>
            </a:r>
            <a:r>
              <a:rPr lang="ru-RU" sz="1600" b="1" i="1" dirty="0" smtClean="0">
                <a:solidFill>
                  <a:schemeClr val="tx1"/>
                </a:solidFill>
              </a:rPr>
              <a:t>Христово».</a:t>
            </a:r>
            <a:endParaRPr lang="ru-RU" sz="1600" b="1" i="1" dirty="0">
              <a:solidFill>
                <a:schemeClr val="tx1"/>
              </a:solidFill>
            </a:endParaRPr>
          </a:p>
        </p:txBody>
      </p:sp>
    </p:spTree>
    <p:extLst>
      <p:ext uri="{BB962C8B-B14F-4D97-AF65-F5344CB8AC3E}">
        <p14:creationId xmlns:p14="http://schemas.microsoft.com/office/powerpoint/2010/main" val="350716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p:stCondLst>
                              <p:cond delay="500"/>
                            </p:stCondLst>
                            <p:childTnLst>
                              <p:par>
                                <p:cTn id="25" presetID="22" presetClass="entr" presetSubtype="4" fill="hold" grpId="0" nodeType="afterEffect">
                                  <p:stCondLst>
                                    <p:cond delay="50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3" grpId="0" animBg="1"/>
      <p:bldP spid="3" grpId="1" animBg="1"/>
      <p:bldP spid="6" grpId="0" animBg="1"/>
      <p:bldP spid="6" grpId="1" animBg="1"/>
      <p:bldP spid="7" grpId="0" animBg="1"/>
      <p:bldP spid="7" grpId="1" animBg="1"/>
      <p:bldP spid="8" grpId="0" animBg="1"/>
      <p:bldP spid="8"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10280</Words>
  <Application>Microsoft Office PowerPoint</Application>
  <PresentationFormat>Экран (4:3)</PresentationFormat>
  <Paragraphs>325</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Лекция 26. Пребывание Иисуса Христа в Иерусалиме. Призыв к покаянию. Исцеление скорченной женщины в синагоге в субботу. Суд над фарисеями. Притчи-обличения фарисеев.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26. Пребывание Иисуса Христа в Иерусалиме. Призыв к покаянию. Исцеление скорченной женщины в синагоге в субботу. Суд над фарисеями. Притчи-обличения фарисеев. </dc:title>
  <dc:creator>Николай Казинов</dc:creator>
  <cp:lastModifiedBy>Windows User</cp:lastModifiedBy>
  <cp:revision>80</cp:revision>
  <dcterms:created xsi:type="dcterms:W3CDTF">2014-11-02T08:33:01Z</dcterms:created>
  <dcterms:modified xsi:type="dcterms:W3CDTF">2014-11-05T12:27:03Z</dcterms:modified>
</cp:coreProperties>
</file>