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6" r:id="rId7"/>
    <p:sldId id="267" r:id="rId8"/>
    <p:sldId id="261" r:id="rId9"/>
    <p:sldId id="265" r:id="rId10"/>
    <p:sldId id="262" r:id="rId11"/>
    <p:sldId id="263" r:id="rId12"/>
    <p:sldId id="264" r:id="rId13"/>
    <p:sldId id="273" r:id="rId14"/>
    <p:sldId id="268" r:id="rId15"/>
    <p:sldId id="270" r:id="rId16"/>
    <p:sldId id="269" r:id="rId17"/>
    <p:sldId id="271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Лекция 12. Всенощное бдение. Великая вечерня (Окончание).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0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587680" cy="655272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300" dirty="0" smtClean="0">
                <a:solidFill>
                  <a:srgbClr val="FF0000"/>
                </a:solidFill>
              </a:rPr>
              <a:t>После сугубой ектеньи хор поет гимн </a:t>
            </a:r>
            <a:r>
              <a:rPr lang="ru-RU" sz="3300" b="1" dirty="0" smtClean="0">
                <a:solidFill>
                  <a:srgbClr val="FF0000"/>
                </a:solidFill>
              </a:rPr>
              <a:t>«</a:t>
            </a:r>
            <a:r>
              <a:rPr lang="ru-RU" sz="3300" b="1" dirty="0" err="1" smtClean="0">
                <a:solidFill>
                  <a:srgbClr val="FF0000"/>
                </a:solidFill>
              </a:rPr>
              <a:t>Сподоби</a:t>
            </a:r>
            <a:r>
              <a:rPr lang="ru-RU" sz="3300" b="1" dirty="0" smtClean="0">
                <a:solidFill>
                  <a:srgbClr val="FF0000"/>
                </a:solidFill>
              </a:rPr>
              <a:t>, Господи»: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err="1" smtClean="0"/>
              <a:t>Сподоби</a:t>
            </a:r>
            <a:r>
              <a:rPr lang="ru-RU" b="1" dirty="0"/>
              <a:t>, Господи, в вечер сей без греха сохраниться нам. Благословен Ты, Господи, Боже отцов наших, и </a:t>
            </a:r>
            <a:r>
              <a:rPr lang="ru-RU" b="1" dirty="0" err="1"/>
              <a:t>хвально</a:t>
            </a:r>
            <a:r>
              <a:rPr lang="ru-RU" b="1" dirty="0"/>
              <a:t> и прославлено имя Твоё </a:t>
            </a:r>
            <a:r>
              <a:rPr lang="ru-RU" b="1" dirty="0" smtClean="0"/>
              <a:t>вовеки</a:t>
            </a:r>
            <a:r>
              <a:rPr lang="ru-RU" b="1" dirty="0"/>
              <a:t>. Аминь</a:t>
            </a:r>
            <a:r>
              <a:rPr lang="ru-RU" b="1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Да будет, Господи, милость Твоя на нас, как мы уповаем на Тебя. Благословен Ты, Господи, научи меня повелениям Твоим. Благословен Ты, Владыка, вразуми меня повелениями Твоими. Благословен Ты, Святой, просвети меня повелениями Твоими</a:t>
            </a:r>
            <a:r>
              <a:rPr lang="ru-RU" b="1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Господи, милость Твоя вовек, созданий рук Твоих не презри. Тебе подобает хвала, Тебе подобает пение, Тебе слава подобает, Отцу, и Сыну, и Святому Духу ныне, и всегда, и во веки веков. Аминь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6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dirty="0" smtClean="0"/>
              <a:t>Просительная </a:t>
            </a:r>
            <a:r>
              <a:rPr lang="ru-RU" sz="4500" b="1" dirty="0" err="1" smtClean="0"/>
              <a:t>ектения</a:t>
            </a:r>
            <a:endParaRPr lang="ru-RU" sz="4500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Диакон:</a:t>
            </a:r>
            <a:r>
              <a:rPr lang="ru-RU" b="1" dirty="0"/>
              <a:t> Исполним вечернюю молитву нашу Господу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Хор:</a:t>
            </a:r>
            <a:r>
              <a:rPr lang="ru-RU" b="1" dirty="0"/>
              <a:t> Господи, помилуй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Диакон: </a:t>
            </a:r>
            <a:r>
              <a:rPr lang="ru-RU" b="1" dirty="0" smtClean="0"/>
              <a:t>Защити</a:t>
            </a:r>
            <a:r>
              <a:rPr lang="ru-RU" b="1" dirty="0"/>
              <a:t>, спаси, помилуй и сохрани нас, Боже, Твоею </a:t>
            </a:r>
            <a:r>
              <a:rPr lang="ru-RU" b="1" dirty="0" err="1"/>
              <a:t>благодатию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Подай, </a:t>
            </a:r>
            <a:r>
              <a:rPr lang="ru-RU" b="1" dirty="0" smtClean="0"/>
              <a:t>Господи (на каждое прошение).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Диакон:</a:t>
            </a:r>
            <a:r>
              <a:rPr lang="ru-RU" b="1" dirty="0"/>
              <a:t> </a:t>
            </a:r>
            <a:r>
              <a:rPr lang="ru-RU" b="1" dirty="0" smtClean="0"/>
              <a:t>Вечера </a:t>
            </a:r>
            <a:r>
              <a:rPr lang="ru-RU" b="1" dirty="0"/>
              <a:t>сего совершенного, святого, мирного и безгрешного у Господа просим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Ангела мира, верного наставника, хранителя душ и тел наших у Господа просим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Прощения и оставления грехов и согрешений наших у Господа просим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Доброго и полезного душам нашим и мира </a:t>
            </a:r>
            <a:r>
              <a:rPr lang="ru-RU" b="1" dirty="0" err="1"/>
              <a:t>мiру</a:t>
            </a:r>
            <a:r>
              <a:rPr lang="ru-RU" b="1" dirty="0"/>
              <a:t> у Господа просим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Прочее время жизни нашей в мире и покаянии окончить у Господа просим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Христианской кончины жизни нашей безболезненной, непостыдной, мирной, и доброго ответа на Страшном суде Христовом просим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Пресвятую, пречистую, </a:t>
            </a:r>
            <a:r>
              <a:rPr lang="ru-RU" b="1" dirty="0" err="1"/>
              <a:t>преблагословенную</a:t>
            </a:r>
            <a:r>
              <a:rPr lang="ru-RU" b="1" dirty="0"/>
              <a:t>, славную Владычицу нашу Богородицу и </a:t>
            </a:r>
            <a:r>
              <a:rPr lang="ru-RU" b="1" dirty="0" err="1"/>
              <a:t>Приснодеву</a:t>
            </a:r>
            <a:r>
              <a:rPr lang="ru-RU" b="1" dirty="0"/>
              <a:t> Марию со всеми святыми помянув, сами себя и друг друга, и всю жизнь нашу Христу Богу предадим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Тебе, Господи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Священник возглашает:</a:t>
            </a:r>
            <a:r>
              <a:rPr lang="ru-RU" b="1" dirty="0"/>
              <a:t> Ибо Ты – благой и человеколюбивый Бог, и Тебе славу воссылаем, Отцу и Сыну и Святому Духу, ныне и всегда, и во веки веков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Аминь.</a:t>
            </a:r>
          </a:p>
        </p:txBody>
      </p:sp>
    </p:spTree>
    <p:extLst>
      <p:ext uri="{BB962C8B-B14F-4D97-AF65-F5344CB8AC3E}">
        <p14:creationId xmlns:p14="http://schemas.microsoft.com/office/powerpoint/2010/main" val="20526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</a:rPr>
              <a:t>Священник: </a:t>
            </a:r>
            <a:r>
              <a:rPr lang="ru-RU" sz="2200" b="1" dirty="0"/>
              <a:t>Мир всем</a:t>
            </a:r>
            <a:r>
              <a:rPr lang="ru-RU" sz="22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</a:rPr>
              <a:t>Хор:</a:t>
            </a:r>
            <a:r>
              <a:rPr lang="ru-RU" sz="2200" b="1" dirty="0"/>
              <a:t> И духу твоему</a:t>
            </a:r>
            <a:r>
              <a:rPr lang="ru-RU" sz="22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</a:rPr>
              <a:t>Диакон:</a:t>
            </a:r>
            <a:r>
              <a:rPr lang="ru-RU" sz="2200" b="1" dirty="0"/>
              <a:t> Главы наши пред Господом преклоним</a:t>
            </a:r>
            <a:r>
              <a:rPr lang="ru-RU" sz="22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</a:rPr>
              <a:t>Хор:</a:t>
            </a:r>
            <a:r>
              <a:rPr lang="ru-RU" sz="2200" b="1" dirty="0"/>
              <a:t> Тебе, Господи</a:t>
            </a:r>
            <a:r>
              <a:rPr lang="ru-RU" sz="22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Священник тайно читает молитву </a:t>
            </a:r>
            <a:r>
              <a:rPr lang="ru-RU" sz="2200" b="1" dirty="0" err="1" smtClean="0">
                <a:solidFill>
                  <a:srgbClr val="FF0000"/>
                </a:solidFill>
              </a:rPr>
              <a:t>главоприклонения</a:t>
            </a:r>
            <a:r>
              <a:rPr lang="ru-RU" sz="2200" b="1" dirty="0" smtClean="0"/>
              <a:t>: Господи </a:t>
            </a:r>
            <a:r>
              <a:rPr lang="ru-RU" sz="2200" b="1" dirty="0"/>
              <a:t>Боже наш, приклонивший небеса и сошедший для спасения рода человеческого! Воззри на рабов </a:t>
            </a:r>
            <a:r>
              <a:rPr lang="ru-RU" sz="2200" b="1" dirty="0" smtClean="0"/>
              <a:t>Твоих </a:t>
            </a:r>
            <a:r>
              <a:rPr lang="ru-RU" sz="2200" b="1" dirty="0"/>
              <a:t>и на наследие Твоё, ибо пред Тобою, страшным и человеколюбивым Судиею, Твои рабы преклонили главы, и себя Тебе покорили, не на человеческую надеясь помощь, но Твоей ожидая милости и от Тебя чая спасения. Сохрани их во всякое время, и в нынешний вечер, и в наступающей ночи от всякого врага, от всякого противоречащего действия </a:t>
            </a:r>
            <a:r>
              <a:rPr lang="ru-RU" sz="2200" b="1" dirty="0" err="1"/>
              <a:t>диавольского</a:t>
            </a:r>
            <a:r>
              <a:rPr lang="ru-RU" sz="2200" b="1" dirty="0"/>
              <a:t>, от мыслей суетных и воспоминаний лукавых</a:t>
            </a:r>
            <a:r>
              <a:rPr lang="ru-RU" sz="22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И возглашает: </a:t>
            </a:r>
            <a:r>
              <a:rPr lang="ru-RU" sz="2200" b="1" dirty="0"/>
              <a:t>Да будет власть Царства Твоего благословенна и </a:t>
            </a:r>
            <a:r>
              <a:rPr lang="ru-RU" sz="2200" b="1" dirty="0" smtClean="0"/>
              <a:t>прославлена </a:t>
            </a:r>
            <a:r>
              <a:rPr lang="ru-RU" sz="2200" b="1" dirty="0"/>
              <a:t>Отца, и Сына, и Святого Духа, ныне и всегда, и вовеки веков</a:t>
            </a:r>
            <a:r>
              <a:rPr lang="ru-RU" sz="22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</a:rPr>
              <a:t>Хор: </a:t>
            </a:r>
            <a:r>
              <a:rPr lang="ru-RU" sz="2200" b="1" dirty="0"/>
              <a:t>Аминь.</a:t>
            </a:r>
          </a:p>
        </p:txBody>
      </p:sp>
    </p:spTree>
    <p:extLst>
      <p:ext uri="{BB962C8B-B14F-4D97-AF65-F5344CB8AC3E}">
        <p14:creationId xmlns:p14="http://schemas.microsoft.com/office/powerpoint/2010/main" val="39232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Затем духовенство исходит из алтаря для совершении литии </a:t>
            </a:r>
            <a:r>
              <a:rPr lang="ru-RU" b="1" dirty="0" smtClean="0"/>
              <a:t>в западную часть </a:t>
            </a:r>
            <a:r>
              <a:rPr lang="ru-RU" b="1" dirty="0"/>
              <a:t>храма (Устав предписывает </a:t>
            </a:r>
            <a:r>
              <a:rPr lang="ru-RU" b="1" dirty="0" smtClean="0"/>
              <a:t>совершать </a:t>
            </a:r>
            <a:r>
              <a:rPr lang="ru-RU" b="1" dirty="0"/>
              <a:t>ее в притворе). </a:t>
            </a:r>
          </a:p>
          <a:p>
            <a:pPr marL="0" indent="0" algn="just">
              <a:buNone/>
            </a:pPr>
            <a:r>
              <a:rPr lang="ru-RU" dirty="0" smtClean="0"/>
              <a:t>Диакон совершает каждение.</a:t>
            </a:r>
          </a:p>
          <a:p>
            <a:pPr marL="0" indent="0" algn="just">
              <a:buNone/>
            </a:pPr>
            <a:r>
              <a:rPr lang="ru-RU" dirty="0" smtClean="0"/>
              <a:t>Хор в это время поет </a:t>
            </a:r>
            <a:r>
              <a:rPr lang="ru-RU" b="1" dirty="0" smtClean="0">
                <a:solidFill>
                  <a:schemeClr val="tx1"/>
                </a:solidFill>
              </a:rPr>
              <a:t>стихиры на литии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Лития</a:t>
            </a:r>
            <a:r>
              <a:rPr lang="ru-RU" dirty="0" smtClean="0"/>
              <a:t> (греч. </a:t>
            </a:r>
            <a:r>
              <a:rPr lang="ru-RU" dirty="0" err="1" smtClean="0"/>
              <a:t>λιτή</a:t>
            </a:r>
            <a:r>
              <a:rPr lang="ru-RU" dirty="0" smtClean="0"/>
              <a:t> – «усердное моление»).</a:t>
            </a:r>
          </a:p>
          <a:p>
            <a:pPr marL="0" indent="0" algn="just">
              <a:buNone/>
            </a:pPr>
            <a:r>
              <a:rPr lang="ru-RU" dirty="0" smtClean="0"/>
              <a:t>«Нынешний </a:t>
            </a:r>
            <a:r>
              <a:rPr lang="ru-RU" dirty="0"/>
              <a:t>устав знает четыре вида литии, которые по степени торжественности можно расположить в таком порядке:</a:t>
            </a:r>
          </a:p>
          <a:p>
            <a:pPr marL="0" indent="0" algn="just">
              <a:buNone/>
            </a:pPr>
            <a:r>
              <a:rPr lang="ru-RU" dirty="0"/>
              <a:t>а) "лития вне монастыря", положенная на некоторые двунадесятые праздники и в Светлую седмицу пред литургией;</a:t>
            </a:r>
          </a:p>
          <a:p>
            <a:pPr marL="0" indent="0" algn="just">
              <a:buNone/>
            </a:pPr>
            <a:r>
              <a:rPr lang="ru-RU" dirty="0"/>
              <a:t>б) лития на великой </a:t>
            </a:r>
            <a:r>
              <a:rPr lang="ru-RU" dirty="0" smtClean="0"/>
              <a:t>вечерне, </a:t>
            </a:r>
            <a:r>
              <a:rPr lang="ru-RU" dirty="0"/>
              <a:t>соединяемой с бдением;</a:t>
            </a:r>
          </a:p>
          <a:p>
            <a:pPr marL="0" indent="0" algn="just">
              <a:buNone/>
            </a:pPr>
            <a:r>
              <a:rPr lang="ru-RU" dirty="0"/>
              <a:t>в) лития по окончании праздничной и воскресной </a:t>
            </a:r>
            <a:r>
              <a:rPr lang="ru-RU" dirty="0" smtClean="0"/>
              <a:t>утрени;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г) лития за упокой после будничной вечерни и </a:t>
            </a:r>
            <a:r>
              <a:rPr lang="ru-RU" dirty="0" smtClean="0"/>
              <a:t>утрени».</a:t>
            </a:r>
          </a:p>
          <a:p>
            <a:pPr marL="0" indent="0" algn="r">
              <a:buNone/>
            </a:pPr>
            <a:r>
              <a:rPr lang="ru-RU" i="1" dirty="0" smtClean="0"/>
              <a:t>Проф. </a:t>
            </a:r>
            <a:r>
              <a:rPr lang="ru-RU" i="1" dirty="0"/>
              <a:t>Михаил </a:t>
            </a:r>
            <a:r>
              <a:rPr lang="ru-RU" i="1" dirty="0" err="1" smtClean="0"/>
              <a:t>Скабалланович</a:t>
            </a:r>
            <a:r>
              <a:rPr lang="ru-RU" i="1" dirty="0" smtClean="0"/>
              <a:t>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0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0"/>
            <a:ext cx="8208912" cy="674136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ru-RU" sz="5900" b="1" dirty="0" smtClean="0"/>
          </a:p>
          <a:p>
            <a:pPr marL="0" indent="0" algn="ctr">
              <a:buNone/>
            </a:pPr>
            <a:r>
              <a:rPr lang="ru-RU" sz="5900" b="1" dirty="0" smtClean="0"/>
              <a:t>Прошения на литии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Диакон: </a:t>
            </a:r>
            <a:r>
              <a:rPr lang="ru-RU" sz="4400" b="1" dirty="0" smtClean="0"/>
              <a:t>Спаси</a:t>
            </a:r>
            <a:r>
              <a:rPr lang="ru-RU" sz="4400" b="1" dirty="0"/>
              <a:t>, Боже, народ Твой и благослови наследие Твоё, посети мир Твой милостью и щедротами, возвысь рог христиан православных и ниспошли на нас богатые Твои милости: по ходатайствам </a:t>
            </a:r>
            <a:r>
              <a:rPr lang="ru-RU" sz="4400" b="1" dirty="0" err="1"/>
              <a:t>всечистой</a:t>
            </a:r>
            <a:r>
              <a:rPr lang="ru-RU" sz="4400" b="1" dirty="0"/>
              <a:t> Владычицы нашей Богородицы и </a:t>
            </a:r>
            <a:r>
              <a:rPr lang="ru-RU" sz="4400" b="1" dirty="0" err="1"/>
              <a:t>Приснодевы</a:t>
            </a:r>
            <a:r>
              <a:rPr lang="ru-RU" sz="4400" b="1" dirty="0"/>
              <a:t> Марии, силою священного и животворящего Креста; </a:t>
            </a:r>
            <a:r>
              <a:rPr lang="ru-RU" sz="4400" b="1" dirty="0" err="1"/>
              <a:t>заступлением</a:t>
            </a:r>
            <a:r>
              <a:rPr lang="ru-RU" sz="4400" b="1" dirty="0"/>
              <a:t> святых небесных Сил бесплотных, мольбами святого славного пророка Предтечи и Крестителя Иоанна, святых славных и </a:t>
            </a:r>
            <a:r>
              <a:rPr lang="ru-RU" sz="4400" b="1" dirty="0" err="1"/>
              <a:t>всехвальных</a:t>
            </a:r>
            <a:r>
              <a:rPr lang="ru-RU" sz="4400" b="1" dirty="0"/>
              <a:t> Апостолов; святых отцов наших, великих иерархов и вселенских учителей Василия Великого, Григория Богослова и Иоанна Златоуста; святого отца нашего Николая, архиепископа Мир </a:t>
            </a:r>
            <a:r>
              <a:rPr lang="ru-RU" sz="4400" b="1" dirty="0" err="1"/>
              <a:t>Ликийских</a:t>
            </a:r>
            <a:r>
              <a:rPr lang="ru-RU" sz="4400" b="1" dirty="0"/>
              <a:t>, чудотворца; святых равноапостольных </a:t>
            </a:r>
            <a:r>
              <a:rPr lang="ru-RU" sz="4400" b="1" dirty="0" err="1"/>
              <a:t>Мефодия</a:t>
            </a:r>
            <a:r>
              <a:rPr lang="ru-RU" sz="4400" b="1" dirty="0"/>
              <a:t> и Кирилла, учителей славянских, святых равноапостольных великого князя Владимира и великой княгини Ольги; святых отцов наших и всероссийских чудотворцев Петра, Алексия, Ионы, Филиппа и </a:t>
            </a:r>
            <a:r>
              <a:rPr lang="ru-RU" sz="4400" b="1" dirty="0" err="1"/>
              <a:t>Ермогена</a:t>
            </a:r>
            <a:r>
              <a:rPr lang="ru-RU" sz="4400" b="1" dirty="0"/>
              <a:t>; святых славных и победоносных мучеников, преподобных и богоносных отцов наших, святых и праведных </a:t>
            </a:r>
            <a:r>
              <a:rPr lang="ru-RU" sz="4400" b="1" dirty="0" err="1"/>
              <a:t>богоотцов</a:t>
            </a:r>
            <a:r>
              <a:rPr lang="ru-RU" sz="4400" b="1" dirty="0"/>
              <a:t> </a:t>
            </a:r>
            <a:r>
              <a:rPr lang="ru-RU" sz="4400" b="1" dirty="0" err="1"/>
              <a:t>Иоакима</a:t>
            </a:r>
            <a:r>
              <a:rPr lang="ru-RU" sz="4400" b="1" dirty="0"/>
              <a:t> и Анны, </a:t>
            </a:r>
            <a:r>
              <a:rPr lang="ru-RU" sz="4400" b="1" i="1" dirty="0">
                <a:solidFill>
                  <a:schemeClr val="tx1"/>
                </a:solidFill>
              </a:rPr>
              <a:t>(святого храма и святых дня)</a:t>
            </a:r>
            <a:r>
              <a:rPr lang="ru-RU" sz="4400" b="1" dirty="0"/>
              <a:t> и всех Твоих святых: умоляем Тебя, многомилостивый Господи, услышь нас, грешных, молящихся Тебе, и помилуй нас</a:t>
            </a:r>
            <a:r>
              <a:rPr lang="ru-RU" sz="4400" b="1" dirty="0" smtClean="0"/>
              <a:t>.</a:t>
            </a:r>
          </a:p>
          <a:p>
            <a:pPr marL="0" indent="0" algn="just">
              <a:buNone/>
            </a:pPr>
            <a:r>
              <a:rPr lang="ru-RU" sz="4400" b="1" dirty="0">
                <a:solidFill>
                  <a:srgbClr val="FF0000"/>
                </a:solidFill>
              </a:rPr>
              <a:t>Хор: </a:t>
            </a:r>
            <a:r>
              <a:rPr lang="ru-RU" sz="4400" b="1" dirty="0"/>
              <a:t>Господи, </a:t>
            </a:r>
            <a:r>
              <a:rPr lang="ru-RU" sz="4400" b="1" dirty="0" smtClean="0"/>
              <a:t>помилуй (40 раз).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840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51125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100" b="1" dirty="0">
                <a:solidFill>
                  <a:srgbClr val="FF0000"/>
                </a:solidFill>
              </a:rPr>
              <a:t>Диакон: </a:t>
            </a:r>
            <a:r>
              <a:rPr lang="ru-RU" sz="2100" b="1" dirty="0"/>
              <a:t>Ещё молимся о Великом Господине и отце нашем Святейшем Патриархе Кирилле и о господине нашем </a:t>
            </a:r>
            <a:r>
              <a:rPr lang="ru-RU" sz="2100" b="1" dirty="0" err="1"/>
              <a:t>высокопреосвященнейшем</a:t>
            </a:r>
            <a:r>
              <a:rPr lang="ru-RU" sz="2100" b="1" dirty="0"/>
              <a:t> </a:t>
            </a:r>
            <a:r>
              <a:rPr lang="ru-RU" sz="2100" b="1" dirty="0" smtClean="0"/>
              <a:t>митрополите</a:t>
            </a:r>
            <a:r>
              <a:rPr lang="ru-RU" sz="2100" b="1" dirty="0"/>
              <a:t> </a:t>
            </a:r>
            <a:r>
              <a:rPr lang="ru-RU" sz="2100" b="1" dirty="0" err="1"/>
              <a:t>Ювеналии</a:t>
            </a:r>
            <a:r>
              <a:rPr lang="ru-RU" sz="2100" b="1" dirty="0"/>
              <a:t>, </a:t>
            </a:r>
            <a:r>
              <a:rPr lang="ru-RU" sz="2100" b="1" dirty="0">
                <a:solidFill>
                  <a:schemeClr val="tx1"/>
                </a:solidFill>
              </a:rPr>
              <a:t>[в обители же:</a:t>
            </a:r>
            <a:r>
              <a:rPr lang="ru-RU" sz="2100" b="1" dirty="0"/>
              <a:t> и о игумене </a:t>
            </a:r>
            <a:r>
              <a:rPr lang="ru-RU" sz="2100" b="1" dirty="0">
                <a:solidFill>
                  <a:schemeClr val="tx1"/>
                </a:solidFill>
              </a:rPr>
              <a:t>(или</a:t>
            </a:r>
            <a:r>
              <a:rPr lang="ru-RU" sz="2100" b="1" dirty="0"/>
              <a:t> архимандрите) нашем </a:t>
            </a:r>
            <a:r>
              <a:rPr lang="ru-RU" sz="2100" b="1" dirty="0">
                <a:solidFill>
                  <a:schemeClr val="tx1"/>
                </a:solidFill>
              </a:rPr>
              <a:t>(имя)], </a:t>
            </a:r>
            <a:r>
              <a:rPr lang="ru-RU" sz="2100" b="1" dirty="0"/>
              <a:t>и о всём во Христе братстве нашем; и о всякой душе христианской, скорбящей и бедствующей, нуждающейся в милости и помощи Божией; о сохранении града сего </a:t>
            </a:r>
            <a:r>
              <a:rPr lang="ru-RU" sz="2100" b="1" dirty="0">
                <a:solidFill>
                  <a:schemeClr val="tx1"/>
                </a:solidFill>
              </a:rPr>
              <a:t>(или:</a:t>
            </a:r>
            <a:r>
              <a:rPr lang="ru-RU" sz="2100" b="1" dirty="0"/>
              <a:t> селения сего; </a:t>
            </a:r>
            <a:r>
              <a:rPr lang="ru-RU" sz="2100" b="1" dirty="0">
                <a:solidFill>
                  <a:schemeClr val="tx1"/>
                </a:solidFill>
              </a:rPr>
              <a:t>или:</a:t>
            </a:r>
            <a:r>
              <a:rPr lang="ru-RU" sz="2100" b="1" dirty="0"/>
              <a:t> святой обители сей) и живущих в нем </a:t>
            </a:r>
            <a:r>
              <a:rPr lang="ru-RU" sz="2100" b="1" dirty="0">
                <a:solidFill>
                  <a:schemeClr val="tx1"/>
                </a:solidFill>
              </a:rPr>
              <a:t>(или:</a:t>
            </a:r>
            <a:r>
              <a:rPr lang="ru-RU" sz="2100" b="1" dirty="0"/>
              <a:t> в ней), о мире и спокойствии всего мира; о благоденствии святых Божиих Церквей; о спасении и помощи с усердием и страхом Божиим трудящихся и служащих отцов и братьев наших; о здесь оставшихся и находящихся в отлучках, о исцелении в немощах лежащих; о упокоении, блаженной памяти и отпущении грехов всех прежде </a:t>
            </a:r>
            <a:r>
              <a:rPr lang="ru-RU" sz="2100" b="1" dirty="0" err="1"/>
              <a:t>отшедших</a:t>
            </a:r>
            <a:r>
              <a:rPr lang="ru-RU" sz="2100" b="1" dirty="0"/>
              <a:t> во благочестии отцов и братьев наших, здесь и повсюду лежащих, православных, о избавлении пленённых, и о братьях наших, в служении пребывающих, и о всех служащих и послуживших во святой обители сей </a:t>
            </a:r>
            <a:r>
              <a:rPr lang="ru-RU" sz="2100" b="1" dirty="0">
                <a:solidFill>
                  <a:schemeClr val="tx1"/>
                </a:solidFill>
              </a:rPr>
              <a:t>(или: </a:t>
            </a:r>
            <a:r>
              <a:rPr lang="ru-RU" sz="2100" b="1" dirty="0"/>
              <a:t>во </a:t>
            </a:r>
            <a:r>
              <a:rPr lang="ru-RU" sz="2100" b="1" dirty="0" err="1"/>
              <a:t>всесвященном</a:t>
            </a:r>
            <a:r>
              <a:rPr lang="ru-RU" sz="2100" b="1" dirty="0"/>
              <a:t> храме сем) воззовём</a:t>
            </a:r>
            <a:r>
              <a:rPr lang="ru-RU" sz="2100" b="1" dirty="0" smtClean="0"/>
              <a:t>: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21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>
                <a:solidFill>
                  <a:srgbClr val="FF0000"/>
                </a:solidFill>
              </a:rPr>
              <a:t>Хор: </a:t>
            </a:r>
            <a:r>
              <a:rPr lang="ru-RU" sz="2100" b="1" dirty="0"/>
              <a:t>Господи, помилуй (50 раз).</a:t>
            </a:r>
          </a:p>
          <a:p>
            <a:pPr marL="0" indent="0">
              <a:spcBef>
                <a:spcPts val="0"/>
              </a:spcBef>
              <a:buNone/>
            </a:pP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16467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 </a:t>
            </a:r>
            <a:r>
              <a:rPr lang="ru-RU" b="1" dirty="0" smtClean="0"/>
              <a:t>Ещё </a:t>
            </a:r>
            <a:r>
              <a:rPr lang="ru-RU" b="1" dirty="0"/>
              <a:t>молимся о сохранении града сего </a:t>
            </a:r>
            <a:r>
              <a:rPr lang="ru-RU" b="1" dirty="0">
                <a:solidFill>
                  <a:schemeClr val="tx1"/>
                </a:solidFill>
              </a:rPr>
              <a:t>(или: селения сего; или: святой обители сей), </a:t>
            </a:r>
            <a:r>
              <a:rPr lang="ru-RU" b="1" dirty="0"/>
              <a:t>и всякого города и страны от голода, мора, землетрясения, наводнения, огня, меча, нашествия иноплеменников и междоусобной войны; да будет милостив, благосклонен и снисходителен к нам благой и человеколюбивый Бог наш; да отвратит Он всякий гнев, на нас направленный, и избавит нас от угрожающего нам Своего праведного наказания, и помилует нас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Господи, </a:t>
            </a:r>
            <a:r>
              <a:rPr lang="ru-RU" b="1" dirty="0" smtClean="0"/>
              <a:t>помилуй (трижды).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 </a:t>
            </a:r>
            <a:r>
              <a:rPr lang="ru-RU" b="1" dirty="0"/>
              <a:t>Ещё молимся и о том, чтобы услышал Господь Бог глас моления нас, грешных, и помиловал нас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Господи, помилуй (трижды</a:t>
            </a:r>
            <a:r>
              <a:rPr lang="ru-RU" b="1" dirty="0" smtClean="0"/>
              <a:t>).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Священник: </a:t>
            </a:r>
            <a:r>
              <a:rPr lang="ru-RU" b="1" dirty="0" smtClean="0"/>
              <a:t>Услышь </a:t>
            </a:r>
            <a:r>
              <a:rPr lang="ru-RU" b="1" dirty="0"/>
              <a:t>нас, Боже, Спаситель наш, надежда всех концов земли и тех, кто далеко в море, и милостив, милостив будь, Владыка, ко грехам нашим, и помилуй нас. Ибо Ты – милостивый и человеколюбивый Бог, и Тебе славу воссылаем, Отцу и Сыну и Святому Духу, ныне и всегда, и во веки веков</a:t>
            </a:r>
            <a:r>
              <a:rPr lang="ru-RU" b="1" dirty="0" smtClean="0"/>
              <a:t>.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54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Священник: </a:t>
            </a:r>
            <a:r>
              <a:rPr lang="ru-RU" b="1" dirty="0"/>
              <a:t>Мир всем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И духу твоему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Диакон: </a:t>
            </a:r>
            <a:r>
              <a:rPr lang="ru-RU" b="1" dirty="0"/>
              <a:t>Главы наши пред Господом преклоним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Тебе, Господи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Священник: </a:t>
            </a:r>
            <a:r>
              <a:rPr lang="ru-RU" b="1" dirty="0"/>
              <a:t>Владыка многомилостивый, Господи Иисусе Христе, Боже наш, по ходатайствам </a:t>
            </a:r>
            <a:r>
              <a:rPr lang="ru-RU" b="1" dirty="0" err="1"/>
              <a:t>всечистой</a:t>
            </a:r>
            <a:r>
              <a:rPr lang="ru-RU" b="1" dirty="0"/>
              <a:t> Владычицы нашей Богородицы и </a:t>
            </a:r>
            <a:r>
              <a:rPr lang="ru-RU" b="1" dirty="0" err="1"/>
              <a:t>Приснодевы</a:t>
            </a:r>
            <a:r>
              <a:rPr lang="ru-RU" b="1" dirty="0"/>
              <a:t> Марии, силою священного и животворящего Креста, </a:t>
            </a:r>
            <a:r>
              <a:rPr lang="ru-RU" b="1" dirty="0" err="1"/>
              <a:t>заступлением</a:t>
            </a:r>
            <a:r>
              <a:rPr lang="ru-RU" b="1" dirty="0"/>
              <a:t> святых небесных сил бесплотных, мольбами святого славного пророка Предтечи и Крестителя Иоанна, святых славных и </a:t>
            </a:r>
            <a:r>
              <a:rPr lang="ru-RU" b="1" dirty="0" err="1"/>
              <a:t>всехвальных</a:t>
            </a:r>
            <a:r>
              <a:rPr lang="ru-RU" b="1" dirty="0"/>
              <a:t> Апостолов, святых славных и победоносных мучеников, преподобных и богоносных отцов наших; святых отцов наших, великих иерархов и вселенских учителей Василия Великого, Григория Богослова и Иоанна Златоуста; святого отца нашего Николая, архиепископа Мир </a:t>
            </a:r>
            <a:r>
              <a:rPr lang="ru-RU" b="1" dirty="0" err="1"/>
              <a:t>Ликийских</a:t>
            </a:r>
            <a:r>
              <a:rPr lang="ru-RU" b="1" dirty="0"/>
              <a:t>, чудотворца; святых равноапостольных </a:t>
            </a:r>
            <a:r>
              <a:rPr lang="ru-RU" b="1" dirty="0" err="1"/>
              <a:t>Мефодия</a:t>
            </a:r>
            <a:r>
              <a:rPr lang="ru-RU" b="1" dirty="0"/>
              <a:t> и Кирилла, учителей славянских, святых равноапостольных великого князя Владимира и великой княгини Ольги; святых отцов наших и всероссийских чудотворцев Петра, Алексия, Ионы, Филиппа и </a:t>
            </a:r>
            <a:r>
              <a:rPr lang="ru-RU" b="1" dirty="0" err="1"/>
              <a:t>Ермогена</a:t>
            </a:r>
            <a:r>
              <a:rPr lang="ru-RU" b="1" dirty="0"/>
              <a:t>, святых и праведных </a:t>
            </a:r>
            <a:r>
              <a:rPr lang="ru-RU" b="1" dirty="0" err="1"/>
              <a:t>богоотцов</a:t>
            </a:r>
            <a:r>
              <a:rPr lang="ru-RU" b="1" dirty="0"/>
              <a:t> </a:t>
            </a:r>
            <a:r>
              <a:rPr lang="ru-RU" b="1" dirty="0" err="1"/>
              <a:t>Иоакима</a:t>
            </a:r>
            <a:r>
              <a:rPr lang="ru-RU" b="1" dirty="0"/>
              <a:t> и Анны, </a:t>
            </a:r>
            <a:r>
              <a:rPr lang="ru-RU" b="1" dirty="0">
                <a:solidFill>
                  <a:schemeClr val="tx1"/>
                </a:solidFill>
              </a:rPr>
              <a:t>(святого храма и святых дня), </a:t>
            </a:r>
            <a:r>
              <a:rPr lang="ru-RU" b="1" dirty="0"/>
              <a:t>и всех Твоих святых: благоприятной </a:t>
            </a:r>
            <a:r>
              <a:rPr lang="ru-RU" b="1" dirty="0" err="1"/>
              <a:t>соделай</a:t>
            </a:r>
            <a:r>
              <a:rPr lang="ru-RU" b="1" dirty="0"/>
              <a:t> молитву нашу, даруй нам прощение согрешений наших, покрой нас кровом крыл Твоих, отгони от нас всякого врага и неприятеля, умиротвори нашу жизнь, Господи, помилуй нас и мир Твой и спаси души наши, как благой и Человеколюбец.</a:t>
            </a:r>
          </a:p>
        </p:txBody>
      </p:sp>
    </p:spTree>
    <p:extLst>
      <p:ext uri="{BB962C8B-B14F-4D97-AF65-F5344CB8AC3E}">
        <p14:creationId xmlns:p14="http://schemas.microsoft.com/office/powerpoint/2010/main" val="33688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 И начинает петь </a:t>
            </a:r>
            <a:r>
              <a:rPr lang="ru-RU" b="1" dirty="0" smtClean="0">
                <a:solidFill>
                  <a:schemeClr val="tx1"/>
                </a:solidFill>
              </a:rPr>
              <a:t>стихиры на стиховне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Духовенство шествует в центр храма (по Уставу входит в храм из притвора).</a:t>
            </a:r>
          </a:p>
          <a:p>
            <a:pPr marL="0" indent="0">
              <a:buNone/>
            </a:pPr>
            <a:r>
              <a:rPr lang="ru-RU" b="1" dirty="0" smtClean="0"/>
              <a:t>После заключительной стихиры-</a:t>
            </a:r>
            <a:r>
              <a:rPr lang="ru-RU" b="1" dirty="0" err="1" smtClean="0"/>
              <a:t>богородична</a:t>
            </a:r>
            <a:r>
              <a:rPr lang="ru-RU" b="1" dirty="0" smtClean="0"/>
              <a:t>, исполняемого на «и ныне», хор поет молитву праведного </a:t>
            </a:r>
            <a:r>
              <a:rPr lang="ru-RU" b="1" dirty="0" err="1" smtClean="0"/>
              <a:t>Симеона</a:t>
            </a:r>
            <a:r>
              <a:rPr lang="ru-RU" b="1" dirty="0" smtClean="0"/>
              <a:t> </a:t>
            </a:r>
            <a:r>
              <a:rPr lang="ru-RU" b="1" dirty="0" err="1" smtClean="0"/>
              <a:t>Богоприимца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«Ныне </a:t>
            </a:r>
            <a:r>
              <a:rPr lang="ru-RU" b="1" dirty="0" err="1" smtClean="0">
                <a:solidFill>
                  <a:schemeClr val="tx1"/>
                </a:solidFill>
              </a:rPr>
              <a:t>отпущаеши</a:t>
            </a:r>
            <a:r>
              <a:rPr lang="ru-RU" b="1" dirty="0" smtClean="0">
                <a:solidFill>
                  <a:schemeClr val="tx1"/>
                </a:solidFill>
              </a:rPr>
              <a:t>»: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Ныне </a:t>
            </a:r>
            <a:r>
              <a:rPr lang="ru-RU" b="1" dirty="0">
                <a:solidFill>
                  <a:schemeClr val="tx1"/>
                </a:solidFill>
              </a:rPr>
              <a:t>отпускаешь Ты раба Твоего, Владыка, по слову Твоему, с миром, ибо видели очи мои спасение Твоё, которое Ты уготовал пред лицом всех народов: свет во откровение язычникам и славу народа Твоего, </a:t>
            </a:r>
            <a:r>
              <a:rPr lang="ru-RU" b="1" dirty="0" smtClean="0">
                <a:solidFill>
                  <a:schemeClr val="tx1"/>
                </a:solidFill>
              </a:rPr>
              <a:t>Израиля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/>
              <a:t>  </a:t>
            </a:r>
            <a:r>
              <a:rPr lang="ru-RU" b="1" dirty="0" smtClean="0"/>
              <a:t>(</a:t>
            </a:r>
            <a:r>
              <a:rPr lang="ru-RU" b="1" dirty="0" err="1" smtClean="0"/>
              <a:t>Лк</a:t>
            </a:r>
            <a:r>
              <a:rPr lang="ru-RU" b="1" dirty="0" smtClean="0"/>
              <a:t> 2:29–32).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Чтец</a:t>
            </a:r>
            <a:r>
              <a:rPr lang="ru-RU" b="1" dirty="0" smtClean="0"/>
              <a:t> (или диакон) произносят </a:t>
            </a:r>
            <a:r>
              <a:rPr lang="ru-RU" b="1" dirty="0" err="1" smtClean="0">
                <a:solidFill>
                  <a:schemeClr val="tx1"/>
                </a:solidFill>
              </a:rPr>
              <a:t>Трисвятое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/>
              <a:t>(</a:t>
            </a:r>
            <a:r>
              <a:rPr lang="ru-RU" dirty="0" err="1"/>
              <a:t>Трисвятое</a:t>
            </a:r>
            <a:r>
              <a:rPr lang="ru-RU" dirty="0"/>
              <a:t>; Слава, и ныне; Пресвятая Троице; Господи, помилуй (трижды); Слава, и ныне; Отче, </a:t>
            </a:r>
            <a:r>
              <a:rPr lang="ru-RU" dirty="0" smtClean="0"/>
              <a:t>наш</a:t>
            </a:r>
            <a:r>
              <a:rPr lang="ru-RU" b="1" dirty="0" smtClean="0"/>
              <a:t>).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Священник: </a:t>
            </a:r>
            <a:r>
              <a:rPr lang="ru-RU" b="1" dirty="0" smtClean="0"/>
              <a:t>Яко Твое есть Царство: Открываются Царские врата.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 </a:t>
            </a:r>
            <a:r>
              <a:rPr lang="ru-RU" dirty="0" smtClean="0"/>
              <a:t>Богородице </a:t>
            </a:r>
            <a:r>
              <a:rPr lang="ru-RU" dirty="0" err="1" smtClean="0"/>
              <a:t>Дево</a:t>
            </a:r>
            <a:r>
              <a:rPr lang="ru-RU" dirty="0" smtClean="0"/>
              <a:t>, радуйся: (трижды).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Во время пения диакон троекратно кадит вокруг столика, на котором поставлен особый сосуд – </a:t>
            </a:r>
            <a:r>
              <a:rPr lang="ru-RU" b="1" dirty="0" err="1" smtClean="0"/>
              <a:t>литийница</a:t>
            </a:r>
            <a:r>
              <a:rPr lang="ru-RU" b="1" dirty="0" smtClean="0"/>
              <a:t>, в котором находится пшеница, вино и масло.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Диакон: </a:t>
            </a:r>
            <a:r>
              <a:rPr lang="ru-RU" b="1" dirty="0"/>
              <a:t>Господу помолимся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Господи, помилуй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Священник читает молитву:</a:t>
            </a:r>
            <a:r>
              <a:rPr lang="ru-RU" b="1" dirty="0" smtClean="0"/>
              <a:t> </a:t>
            </a:r>
            <a:r>
              <a:rPr lang="ru-RU" b="1" dirty="0"/>
              <a:t>Господи Иисусе Христе, Боже наш, благословивший пять хлебов в пустыне и пять тысяч мужей насытивший! Сам благослови и эти хлебы, пшеницу, вино и елей, и умножь их во граде сем (или: в селении сем, или: во святой обители сей) и во всём мире Твоём, и верных, вкушающих их, освяти. Ибо Ты благословляешь и освящаешь всё, Христе Боже наш, и Тебе славу воссылаем, со безначальным Твоим Отцом и </a:t>
            </a:r>
            <a:r>
              <a:rPr lang="ru-RU" b="1" dirty="0" err="1"/>
              <a:t>всесвятым</a:t>
            </a:r>
            <a:r>
              <a:rPr lang="ru-RU" b="1" dirty="0"/>
              <a:t> и благим и животворящим Твоим Духом, ныне и всегда, и во веки веков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Хор:</a:t>
            </a:r>
            <a:r>
              <a:rPr lang="ru-RU" b="1" dirty="0"/>
              <a:t> Аминь</a:t>
            </a:r>
            <a:r>
              <a:rPr lang="ru-RU" b="1" dirty="0" smtClean="0"/>
              <a:t>. </a:t>
            </a:r>
          </a:p>
          <a:p>
            <a:pPr marL="0" indent="0" algn="just">
              <a:buNone/>
            </a:pPr>
            <a:r>
              <a:rPr lang="ru-RU" b="1" dirty="0" smtClean="0"/>
              <a:t>Да </a:t>
            </a:r>
            <a:r>
              <a:rPr lang="ru-RU" b="1" dirty="0"/>
              <a:t>будет имя Господне благословенно отныне и до </a:t>
            </a:r>
            <a:r>
              <a:rPr lang="ru-RU" b="1" dirty="0" smtClean="0"/>
              <a:t>века (трижды). </a:t>
            </a:r>
          </a:p>
          <a:p>
            <a:pPr marL="0" indent="0" algn="just">
              <a:buNone/>
            </a:pPr>
            <a:r>
              <a:rPr lang="ru-RU" b="1" dirty="0" smtClean="0"/>
              <a:t>Псалом 33: Буду </a:t>
            </a:r>
            <a:r>
              <a:rPr lang="ru-RU" b="1" dirty="0"/>
              <a:t>благословлять Господа во всякое время: </a:t>
            </a:r>
            <a:r>
              <a:rPr lang="ru-RU" b="1" dirty="0">
                <a:solidFill>
                  <a:schemeClr val="tx1"/>
                </a:solidFill>
              </a:rPr>
              <a:t>до слов:</a:t>
            </a:r>
            <a:r>
              <a:rPr lang="ru-RU" b="1" dirty="0"/>
              <a:t> не потерпят нужды ни в каком </a:t>
            </a:r>
            <a:r>
              <a:rPr lang="ru-RU" b="1" dirty="0" smtClean="0"/>
              <a:t>благе (</a:t>
            </a:r>
            <a:r>
              <a:rPr lang="ru-RU" b="1" dirty="0" err="1" smtClean="0"/>
              <a:t>Пс</a:t>
            </a:r>
            <a:r>
              <a:rPr lang="ru-RU" b="1" dirty="0" smtClean="0"/>
              <a:t> .33:2–11).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879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/>
              <a:t>Свете тихий </a:t>
            </a:r>
            <a:r>
              <a:rPr lang="ru-RU" b="1" dirty="0" err="1"/>
              <a:t>святыя</a:t>
            </a:r>
            <a:r>
              <a:rPr lang="ru-RU" b="1" dirty="0"/>
              <a:t> славы</a:t>
            </a:r>
            <a:r>
              <a:rPr lang="ru-RU" b="1" dirty="0" smtClean="0"/>
              <a:t>, </a:t>
            </a:r>
            <a:r>
              <a:rPr lang="ru-RU" b="1" dirty="0" err="1"/>
              <a:t>Безсмертнаго</a:t>
            </a:r>
            <a:r>
              <a:rPr lang="ru-RU" b="1" dirty="0"/>
              <a:t>, Отца </a:t>
            </a:r>
            <a:r>
              <a:rPr lang="ru-RU" b="1" dirty="0" err="1"/>
              <a:t>Небеснаго</a:t>
            </a:r>
            <a:r>
              <a:rPr lang="ru-RU" b="1" dirty="0"/>
              <a:t>, </a:t>
            </a:r>
            <a:r>
              <a:rPr lang="ru-RU" b="1" dirty="0" err="1" smtClean="0"/>
              <a:t>Святаго</a:t>
            </a:r>
            <a:r>
              <a:rPr lang="ru-RU" b="1" dirty="0" smtClean="0"/>
              <a:t> </a:t>
            </a:r>
            <a:r>
              <a:rPr lang="ru-RU" b="1" dirty="0" err="1"/>
              <a:t>Блаженнаго</a:t>
            </a:r>
            <a:r>
              <a:rPr lang="ru-RU" b="1" dirty="0"/>
              <a:t>, Иисусе Христе. </a:t>
            </a:r>
            <a:r>
              <a:rPr lang="ru-RU" b="1" dirty="0" err="1" smtClean="0"/>
              <a:t>Пришедше</a:t>
            </a:r>
            <a:r>
              <a:rPr lang="ru-RU" b="1" dirty="0" smtClean="0"/>
              <a:t> </a:t>
            </a:r>
            <a:r>
              <a:rPr lang="ru-RU" b="1" dirty="0"/>
              <a:t>на запад солнца</a:t>
            </a:r>
            <a:r>
              <a:rPr lang="ru-RU" b="1" dirty="0" smtClean="0"/>
              <a:t>, </a:t>
            </a:r>
            <a:r>
              <a:rPr lang="ru-RU" b="1" dirty="0" err="1"/>
              <a:t>видевше</a:t>
            </a:r>
            <a:r>
              <a:rPr lang="ru-RU" b="1" dirty="0"/>
              <a:t> свет вечерний, </a:t>
            </a:r>
            <a:r>
              <a:rPr lang="ru-RU" b="1" dirty="0" smtClean="0"/>
              <a:t>поем </a:t>
            </a:r>
            <a:r>
              <a:rPr lang="ru-RU" b="1" dirty="0"/>
              <a:t>Отца, Сына и </a:t>
            </a:r>
            <a:r>
              <a:rPr lang="ru-RU" b="1" dirty="0" err="1"/>
              <a:t>Святаго</a:t>
            </a:r>
            <a:r>
              <a:rPr lang="ru-RU" b="1" dirty="0"/>
              <a:t> Духа, Бога. </a:t>
            </a:r>
            <a:r>
              <a:rPr lang="ru-RU" b="1" dirty="0" smtClean="0"/>
              <a:t>Достоин </a:t>
            </a:r>
            <a:r>
              <a:rPr lang="ru-RU" b="1" dirty="0" err="1"/>
              <a:t>еси</a:t>
            </a:r>
            <a:r>
              <a:rPr lang="ru-RU" b="1" dirty="0"/>
              <a:t> во вся времена </a:t>
            </a:r>
            <a:r>
              <a:rPr lang="ru-RU" b="1" dirty="0" smtClean="0"/>
              <a:t>пет </a:t>
            </a:r>
            <a:r>
              <a:rPr lang="ru-RU" b="1" dirty="0" err="1"/>
              <a:t>быти</a:t>
            </a:r>
            <a:r>
              <a:rPr lang="ru-RU" b="1" dirty="0"/>
              <a:t> гласы преподобными</a:t>
            </a:r>
            <a:r>
              <a:rPr lang="ru-RU" b="1" dirty="0" smtClean="0"/>
              <a:t>, </a:t>
            </a:r>
            <a:r>
              <a:rPr lang="ru-RU" b="1" dirty="0"/>
              <a:t>Сыне Божий, живот </a:t>
            </a:r>
            <a:r>
              <a:rPr lang="ru-RU" b="1" dirty="0" err="1"/>
              <a:t>даяй</a:t>
            </a:r>
            <a:r>
              <a:rPr lang="ru-RU" b="1" dirty="0"/>
              <a:t>, </a:t>
            </a:r>
            <a:r>
              <a:rPr lang="ru-RU" b="1" dirty="0" err="1" smtClean="0"/>
              <a:t>темже</a:t>
            </a:r>
            <a:r>
              <a:rPr lang="ru-RU" b="1" dirty="0" smtClean="0"/>
              <a:t> </a:t>
            </a:r>
            <a:r>
              <a:rPr lang="ru-RU" b="1" dirty="0" err="1"/>
              <a:t>мiр</a:t>
            </a:r>
            <a:r>
              <a:rPr lang="ru-RU" b="1" dirty="0"/>
              <a:t> </a:t>
            </a:r>
            <a:r>
              <a:rPr lang="ru-RU" b="1" dirty="0" err="1"/>
              <a:t>Тя</a:t>
            </a:r>
            <a:r>
              <a:rPr lang="ru-RU" b="1" dirty="0"/>
              <a:t> славит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Русский перевод: </a:t>
            </a:r>
            <a:r>
              <a:rPr lang="ru-RU" b="1" dirty="0"/>
              <a:t>Свет отрадный святой славы </a:t>
            </a:r>
            <a:r>
              <a:rPr lang="ru-RU" b="1" dirty="0" smtClean="0"/>
              <a:t>бессмертного </a:t>
            </a:r>
            <a:r>
              <a:rPr lang="ru-RU" b="1" dirty="0"/>
              <a:t>Отца Небесного</a:t>
            </a:r>
            <a:r>
              <a:rPr lang="ru-RU" b="1" dirty="0" smtClean="0"/>
              <a:t>, </a:t>
            </a:r>
            <a:r>
              <a:rPr lang="ru-RU" b="1" dirty="0"/>
              <a:t>святого, блаженного – Иисусе Христе</a:t>
            </a:r>
            <a:r>
              <a:rPr lang="ru-RU" b="1" dirty="0" smtClean="0"/>
              <a:t>! </a:t>
            </a:r>
            <a:r>
              <a:rPr lang="ru-RU" b="1" dirty="0"/>
              <a:t>Придя к закату солнца, увидев свет </a:t>
            </a:r>
            <a:r>
              <a:rPr lang="ru-RU" b="1" dirty="0" smtClean="0"/>
              <a:t>вечерний, воспеваем </a:t>
            </a:r>
            <a:r>
              <a:rPr lang="ru-RU" b="1" dirty="0"/>
              <a:t>Отца, Сына и Святого Духа, Бога</a:t>
            </a:r>
            <a:r>
              <a:rPr lang="ru-RU" b="1" dirty="0" smtClean="0"/>
              <a:t>. </a:t>
            </a:r>
            <a:r>
              <a:rPr lang="ru-RU" b="1" dirty="0"/>
              <a:t>Достойно Тебя во все времена </a:t>
            </a:r>
            <a:r>
              <a:rPr lang="ru-RU" b="1" dirty="0" smtClean="0"/>
              <a:t>воспевать </a:t>
            </a:r>
            <a:r>
              <a:rPr lang="ru-RU" b="1" dirty="0"/>
              <a:t>голосами счастливыми</a:t>
            </a:r>
            <a:r>
              <a:rPr lang="ru-RU" b="1" dirty="0" smtClean="0"/>
              <a:t>, </a:t>
            </a:r>
            <a:r>
              <a:rPr lang="ru-RU" b="1" dirty="0"/>
              <a:t>Сын Божий, дающий жизнь, </a:t>
            </a:r>
            <a:r>
              <a:rPr lang="ru-RU" b="1" dirty="0" smtClean="0"/>
              <a:t>– </a:t>
            </a:r>
            <a:r>
              <a:rPr lang="ru-RU" b="1" dirty="0"/>
              <a:t>потому мир Тебя </a:t>
            </a:r>
            <a:r>
              <a:rPr lang="ru-RU" b="1" dirty="0" smtClean="0"/>
              <a:t>славит.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36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"/>
            <a:ext cx="8686800" cy="1052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Священник благословляет народ: </a:t>
            </a:r>
            <a:r>
              <a:rPr lang="ru-RU" b="1" dirty="0" smtClean="0"/>
              <a:t>Благословение </a:t>
            </a:r>
            <a:r>
              <a:rPr lang="ru-RU" b="1" dirty="0"/>
              <a:t>Господне на вас, по Его благодати и человеколюбию, </a:t>
            </a:r>
            <a:r>
              <a:rPr lang="ru-RU" b="1" dirty="0" smtClean="0"/>
              <a:t>всегда: </a:t>
            </a:r>
            <a:r>
              <a:rPr lang="ru-RU" b="1" dirty="0"/>
              <a:t>ныне и присно, и во веки веков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</a:t>
            </a:r>
            <a:endParaRPr lang="ru-RU" b="1" dirty="0"/>
          </a:p>
        </p:txBody>
      </p:sp>
      <p:pic>
        <p:nvPicPr>
          <p:cNvPr id="1026" name="Picture 2" descr="C:\Users\Василий\Desktop\библейско-богсловские курсы\12 лекция\fotor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12" y="1196753"/>
            <a:ext cx="782050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4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934971" cy="98335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Священник и диакон встают на Горнее место лицом к народу.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Диакон:</a:t>
            </a:r>
            <a:r>
              <a:rPr lang="ru-RU" dirty="0" smtClean="0"/>
              <a:t> </a:t>
            </a:r>
            <a:r>
              <a:rPr lang="ru-RU" b="1" dirty="0" err="1" smtClean="0"/>
              <a:t>Вонмем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Свящ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b="1" dirty="0" smtClean="0"/>
              <a:t>Мир всем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 smtClean="0"/>
              <a:t>И </a:t>
            </a:r>
            <a:r>
              <a:rPr lang="ru-RU" b="1" dirty="0" err="1" smtClean="0"/>
              <a:t>духови</a:t>
            </a:r>
            <a:r>
              <a:rPr lang="ru-RU" b="1" dirty="0" smtClean="0"/>
              <a:t> твоему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Диакон: </a:t>
            </a:r>
            <a:r>
              <a:rPr lang="ru-RU" b="1" dirty="0"/>
              <a:t>Премудрость. </a:t>
            </a:r>
            <a:r>
              <a:rPr lang="ru-RU" b="1" dirty="0" err="1"/>
              <a:t>Прокимен</a:t>
            </a:r>
            <a:r>
              <a:rPr lang="ru-RU" b="1" dirty="0"/>
              <a:t>, </a:t>
            </a:r>
            <a:r>
              <a:rPr lang="ru-RU" b="1" dirty="0" smtClean="0"/>
              <a:t>глас </a:t>
            </a:r>
            <a:r>
              <a:rPr lang="ru-RU" dirty="0" smtClean="0"/>
              <a:t>(такой-то).</a:t>
            </a:r>
          </a:p>
        </p:txBody>
      </p:sp>
      <p:pic>
        <p:nvPicPr>
          <p:cNvPr id="1026" name="Picture 2" descr="C:\Users\Василий\Desktop\библейско-богсловские курсы\12 лекция\fotor7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549208" cy="570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3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686800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Диакон с Горнего места возглашает </a:t>
            </a:r>
            <a:r>
              <a:rPr lang="ru-RU" dirty="0" err="1" smtClean="0"/>
              <a:t>прокимен</a:t>
            </a:r>
            <a:endParaRPr lang="ru-RU" dirty="0"/>
          </a:p>
        </p:txBody>
      </p:sp>
      <p:pic>
        <p:nvPicPr>
          <p:cNvPr id="2050" name="Picture 2" descr="C:\Users\Василий\Desktop\библейско-богсловские курсы\12 лекция\fotor7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4009"/>
            <a:ext cx="8424936" cy="561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0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807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Прокимен</a:t>
            </a:r>
            <a:r>
              <a:rPr lang="ru-RU" b="1" dirty="0" smtClean="0">
                <a:solidFill>
                  <a:srgbClr val="FF0000"/>
                </a:solidFill>
              </a:rPr>
              <a:t> в субботу вечером. Глас 6.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Господь </a:t>
            </a:r>
            <a:r>
              <a:rPr lang="ru-RU" b="1" dirty="0"/>
              <a:t>воцарился</a:t>
            </a:r>
            <a:r>
              <a:rPr lang="ru-RU" b="1" dirty="0" smtClean="0"/>
              <a:t>, благолепием облекся.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</a:t>
            </a:r>
            <a:r>
              <a:rPr lang="ru-RU" b="1" dirty="0"/>
              <a:t>Господь воцарился, благолепием облекся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Облекся Господь силою, и опоясался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</a:t>
            </a:r>
            <a:r>
              <a:rPr lang="ru-RU" b="1" dirty="0"/>
              <a:t>Господь воцарился, благолепием облекся.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Ибо Он утвердил вселенную, и она не поколеблется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/>
              <a:t>Господь воцарился, благолепием облекся.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Дому Твоему подобает святыня, Господи, на долгие дни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</a:t>
            </a:r>
            <a:r>
              <a:rPr lang="ru-RU" b="1" dirty="0"/>
              <a:t>Господь воцарился, благолепием облекся.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Господь </a:t>
            </a:r>
            <a:r>
              <a:rPr lang="ru-RU" b="1" dirty="0" smtClean="0"/>
              <a:t>воцарился.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Благолепием </a:t>
            </a:r>
            <a:r>
              <a:rPr lang="ru-RU" b="1" dirty="0"/>
              <a:t>облекся.</a:t>
            </a:r>
          </a:p>
        </p:txBody>
      </p:sp>
    </p:spTree>
    <p:extLst>
      <p:ext uri="{BB962C8B-B14F-4D97-AF65-F5344CB8AC3E}">
        <p14:creationId xmlns:p14="http://schemas.microsoft.com/office/powerpoint/2010/main" val="21714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758808" cy="1052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Если на воскресный день приходится праздник, имеющий степень торжественности от </a:t>
            </a:r>
            <a:r>
              <a:rPr lang="ru-RU" dirty="0" err="1" smtClean="0"/>
              <a:t>полиелея</a:t>
            </a:r>
            <a:r>
              <a:rPr lang="ru-RU" dirty="0" smtClean="0"/>
              <a:t> и выше, тогда после </a:t>
            </a:r>
            <a:r>
              <a:rPr lang="ru-RU" dirty="0" err="1" smtClean="0"/>
              <a:t>прокимна</a:t>
            </a:r>
            <a:r>
              <a:rPr lang="ru-RU" dirty="0" smtClean="0"/>
              <a:t> следует чтение трех паремий.</a:t>
            </a:r>
            <a:endParaRPr lang="ru-RU" dirty="0"/>
          </a:p>
        </p:txBody>
      </p:sp>
      <p:pic>
        <p:nvPicPr>
          <p:cNvPr id="4098" name="Picture 2" descr="C:\Users\Василий\Desktop\библейско-богсловские курсы\12 лекция\диакон Сергий парим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29" y="1268760"/>
            <a:ext cx="7272808" cy="54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Паремия</a:t>
            </a: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dirty="0" smtClean="0"/>
              <a:t>(греч.</a:t>
            </a:r>
            <a:r>
              <a:rPr lang="ru-RU" dirty="0"/>
              <a:t> </a:t>
            </a:r>
            <a:r>
              <a:rPr lang="el-GR" dirty="0"/>
              <a:t>παροιμία — </a:t>
            </a:r>
            <a:r>
              <a:rPr lang="ru-RU" dirty="0"/>
              <a:t>притча) </a:t>
            </a:r>
            <a:r>
              <a:rPr lang="el-GR" dirty="0"/>
              <a:t> — </a:t>
            </a:r>
            <a:r>
              <a:rPr lang="ru-RU" dirty="0" smtClean="0"/>
              <a:t>отрывок из Священного Писания, преимущественно из Ветхого Завета, который читается на великой </a:t>
            </a:r>
            <a:r>
              <a:rPr lang="ru-RU" dirty="0" smtClean="0"/>
              <a:t>вечерне </a:t>
            </a:r>
            <a:r>
              <a:rPr lang="ru-RU" dirty="0" smtClean="0"/>
              <a:t>ряда праздников (от </a:t>
            </a:r>
            <a:r>
              <a:rPr lang="ru-RU" dirty="0" err="1" smtClean="0"/>
              <a:t>полиелея</a:t>
            </a:r>
            <a:r>
              <a:rPr lang="ru-RU" dirty="0" smtClean="0"/>
              <a:t> и выше), в период Великого поста на </a:t>
            </a:r>
            <a:r>
              <a:rPr lang="ru-RU" dirty="0" smtClean="0"/>
              <a:t>вечерне </a:t>
            </a:r>
            <a:r>
              <a:rPr lang="ru-RU" dirty="0" smtClean="0"/>
              <a:t>и часах, а также при совершении некоторых частных </a:t>
            </a:r>
            <a:r>
              <a:rPr lang="ru-RU" dirty="0" err="1" smtClean="0"/>
              <a:t>чинопоследований</a:t>
            </a:r>
            <a:r>
              <a:rPr lang="ru-RU" dirty="0" smtClean="0"/>
              <a:t> (при Великом водоосвящении, на молебнах).</a:t>
            </a:r>
          </a:p>
          <a:p>
            <a:pPr marL="0" indent="0" algn="just">
              <a:buNone/>
            </a:pPr>
            <a:r>
              <a:rPr lang="ru-RU" dirty="0" smtClean="0"/>
              <a:t>Текст паремии </a:t>
            </a:r>
            <a:r>
              <a:rPr lang="ru-RU" dirty="0" err="1" smtClean="0"/>
              <a:t>прообразовательно</a:t>
            </a:r>
            <a:r>
              <a:rPr lang="ru-RU" dirty="0" smtClean="0"/>
              <a:t> раскрывает главную тему празднуемого события.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Порядок чтения паремий:</a:t>
            </a:r>
          </a:p>
          <a:p>
            <a:pPr marL="0" indent="0">
              <a:buNone/>
            </a:pPr>
            <a:r>
              <a:rPr lang="ru-RU" dirty="0" smtClean="0"/>
              <a:t>Диакон возглашает: Премудрость.</a:t>
            </a:r>
          </a:p>
          <a:p>
            <a:pPr marL="0" indent="0">
              <a:buNone/>
            </a:pPr>
            <a:r>
              <a:rPr lang="ru-RU" dirty="0" smtClean="0"/>
              <a:t>Чтец (или другой диакон): «Бытия чтение».</a:t>
            </a:r>
          </a:p>
          <a:p>
            <a:pPr marL="0" indent="0">
              <a:buNone/>
            </a:pPr>
            <a:r>
              <a:rPr lang="ru-RU" dirty="0" smtClean="0"/>
              <a:t>Диакон: «</a:t>
            </a:r>
            <a:r>
              <a:rPr lang="ru-RU" dirty="0" err="1" smtClean="0"/>
              <a:t>Вонмем</a:t>
            </a:r>
            <a:r>
              <a:rPr lang="ru-RU" dirty="0" smtClean="0"/>
              <a:t>».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Чтец читает отрывок из книги «Бытие».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10328" cy="98335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/>
              <a:t>После </a:t>
            </a:r>
            <a:r>
              <a:rPr lang="ru-RU" sz="2000" dirty="0" err="1" smtClean="0"/>
              <a:t>прокимна</a:t>
            </a:r>
            <a:r>
              <a:rPr lang="ru-RU" sz="2000" dirty="0" smtClean="0"/>
              <a:t> закрываются Царские двери, а диакон выходит на амвон и возглашает сугубую </a:t>
            </a:r>
            <a:r>
              <a:rPr lang="ru-RU" sz="2000" dirty="0" err="1" smtClean="0"/>
              <a:t>ектению</a:t>
            </a:r>
            <a:r>
              <a:rPr lang="ru-RU" sz="2000" dirty="0" smtClean="0"/>
              <a:t>: </a:t>
            </a:r>
            <a:r>
              <a:rPr lang="ru-RU" sz="2000" b="1" dirty="0" err="1"/>
              <a:t>Рцем</a:t>
            </a:r>
            <a:r>
              <a:rPr lang="ru-RU" sz="2000" b="1" dirty="0"/>
              <a:t> </a:t>
            </a:r>
            <a:r>
              <a:rPr lang="ru-RU" sz="2000" b="1" dirty="0" err="1"/>
              <a:t>вси</a:t>
            </a:r>
            <a:r>
              <a:rPr lang="ru-RU" sz="2000" b="1" dirty="0"/>
              <a:t> от всея </a:t>
            </a:r>
            <a:r>
              <a:rPr lang="ru-RU" sz="2000" b="1" dirty="0" smtClean="0"/>
              <a:t>души…</a:t>
            </a:r>
            <a:endParaRPr lang="ru-RU" sz="2000" b="1" dirty="0"/>
          </a:p>
        </p:txBody>
      </p:sp>
      <p:pic>
        <p:nvPicPr>
          <p:cNvPr id="3074" name="Picture 2" descr="C:\Users\Василий\Desktop\библейско-богсловские курсы\12 лекция\fotor8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8189168" cy="569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8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38132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900" dirty="0" smtClean="0"/>
              <a:t>Сугубая </a:t>
            </a:r>
            <a:r>
              <a:rPr lang="ru-RU" sz="5900" dirty="0" err="1" smtClean="0"/>
              <a:t>ектения</a:t>
            </a:r>
            <a:r>
              <a:rPr lang="ru-RU" sz="5900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b="1" dirty="0" smtClean="0"/>
              <a:t>Диакон</a:t>
            </a:r>
            <a:r>
              <a:rPr lang="ru-RU" sz="3600" b="1" dirty="0"/>
              <a:t>: </a:t>
            </a:r>
            <a:r>
              <a:rPr lang="ru-RU" sz="3600" dirty="0"/>
              <a:t>Возгласим все от всей души и от всего помышления нашего возгласим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/>
              <a:t>Хор:</a:t>
            </a:r>
            <a:r>
              <a:rPr lang="ru-RU" sz="3600" dirty="0"/>
              <a:t> Господи, помилуй.</a:t>
            </a:r>
          </a:p>
          <a:p>
            <a:pPr marL="0" indent="0">
              <a:buNone/>
            </a:pPr>
            <a:r>
              <a:rPr lang="ru-RU" sz="3600" b="1" dirty="0"/>
              <a:t>Диакон: </a:t>
            </a:r>
            <a:r>
              <a:rPr lang="ru-RU" sz="3600" dirty="0" smtClean="0"/>
              <a:t>Господи </a:t>
            </a:r>
            <a:r>
              <a:rPr lang="ru-RU" sz="3600" dirty="0"/>
              <a:t>Вседержитель, Боже отцов наших, молимся Тебе, услышь и помилуй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/>
              <a:t>Хор:</a:t>
            </a:r>
            <a:r>
              <a:rPr lang="ru-RU" sz="3600" dirty="0"/>
              <a:t> Господи, помилуй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/>
              <a:t>Диакон</a:t>
            </a:r>
            <a:r>
              <a:rPr lang="ru-RU" sz="3600" b="1" dirty="0" smtClean="0"/>
              <a:t>: </a:t>
            </a:r>
            <a:r>
              <a:rPr lang="ru-RU" sz="3600" dirty="0"/>
              <a:t>Помилуй нас, Боже, по великой милости Твоей, молимся Тебе, услышь и помилуй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/>
              <a:t>Хор:</a:t>
            </a:r>
            <a:r>
              <a:rPr lang="ru-RU" sz="3600" dirty="0"/>
              <a:t> Господи, </a:t>
            </a:r>
            <a:r>
              <a:rPr lang="ru-RU" sz="3600" dirty="0" smtClean="0"/>
              <a:t>помилуй (трижды) на каждое прошение.</a:t>
            </a:r>
          </a:p>
          <a:p>
            <a:pPr marL="0" indent="0">
              <a:buNone/>
            </a:pPr>
            <a:r>
              <a:rPr lang="ru-RU" sz="3600" b="1" dirty="0"/>
              <a:t>Диакон</a:t>
            </a:r>
            <a:r>
              <a:rPr lang="ru-RU" sz="3600" b="1" dirty="0" smtClean="0"/>
              <a:t>: </a:t>
            </a:r>
            <a:r>
              <a:rPr lang="ru-RU" sz="3600" dirty="0"/>
              <a:t>Ещё молимся о Великом Господине и отце нашем Святейшем Патриархе </a:t>
            </a:r>
            <a:r>
              <a:rPr lang="ru-RU" sz="3600" b="1" dirty="0" smtClean="0"/>
              <a:t>Кирилле</a:t>
            </a:r>
            <a:r>
              <a:rPr lang="ru-RU" sz="3600" dirty="0"/>
              <a:t> и о господине </a:t>
            </a:r>
            <a:r>
              <a:rPr lang="ru-RU" sz="3600" dirty="0" smtClean="0"/>
              <a:t>нашем</a:t>
            </a:r>
            <a:r>
              <a:rPr lang="ru-RU" sz="3600" b="1" dirty="0"/>
              <a:t> </a:t>
            </a:r>
            <a:r>
              <a:rPr lang="ru-RU" sz="3600" dirty="0" err="1" smtClean="0"/>
              <a:t>высокопреосвященнейшем</a:t>
            </a:r>
            <a:r>
              <a:rPr lang="ru-RU" sz="3600" dirty="0" smtClean="0"/>
              <a:t> </a:t>
            </a:r>
            <a:r>
              <a:rPr lang="ru-RU" sz="3600" dirty="0"/>
              <a:t>митрополите </a:t>
            </a:r>
            <a:r>
              <a:rPr lang="ru-RU" sz="3600" dirty="0" smtClean="0"/>
              <a:t> </a:t>
            </a:r>
            <a:r>
              <a:rPr lang="ru-RU" sz="3600" b="1" dirty="0" err="1" smtClean="0"/>
              <a:t>Ювеналии</a:t>
            </a:r>
            <a:r>
              <a:rPr lang="ru-RU" sz="3600" dirty="0" smtClean="0"/>
              <a:t>, </a:t>
            </a:r>
            <a:r>
              <a:rPr lang="ru-RU" sz="3600" dirty="0"/>
              <a:t>и о всём во Христе братстве нашем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/>
              <a:t>Ещё молимся о </a:t>
            </a:r>
            <a:r>
              <a:rPr lang="ru-RU" sz="3600" dirty="0" err="1"/>
              <a:t>Богохранимой</a:t>
            </a:r>
            <a:r>
              <a:rPr lang="ru-RU" sz="3600" dirty="0"/>
              <a:t> стране нашей, властях и воинстве её, да тихую и безмятежную жизнь проведём во всяком благочестии и чистоте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/>
              <a:t>Ещё молимся о блаженных и всегда поминаемых создателях святого храма сего </a:t>
            </a:r>
            <a:r>
              <a:rPr lang="ru-RU" sz="3600" b="1" dirty="0"/>
              <a:t>(или: </a:t>
            </a:r>
            <a:r>
              <a:rPr lang="ru-RU" sz="3600" dirty="0"/>
              <a:t>святой обители сей</a:t>
            </a:r>
            <a:r>
              <a:rPr lang="ru-RU" sz="3600" b="1" dirty="0"/>
              <a:t>)</a:t>
            </a:r>
            <a:r>
              <a:rPr lang="ru-RU" sz="3600" dirty="0"/>
              <a:t>, и о всех прежде почивших отцах и братьях наших, здесь и повсюду лежащих, православных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/>
              <a:t>Ещё молимся о милости, жизни, мире, здравии, спасении, посещении, прощении и оставлении грехов рабов Божиих, братии </a:t>
            </a:r>
            <a:r>
              <a:rPr lang="ru-RU" sz="3600" b="1" dirty="0"/>
              <a:t>{</a:t>
            </a:r>
            <a:r>
              <a:rPr lang="ru-RU" sz="3600" dirty="0"/>
              <a:t>и прихожан</a:t>
            </a:r>
            <a:r>
              <a:rPr lang="ru-RU" sz="3600" b="1" dirty="0"/>
              <a:t>}</a:t>
            </a:r>
            <a:r>
              <a:rPr lang="ru-RU" sz="3600" dirty="0"/>
              <a:t> святого храма сего</a:t>
            </a:r>
            <a:r>
              <a:rPr lang="ru-RU" sz="3600" b="1" dirty="0"/>
              <a:t>(или: </a:t>
            </a:r>
            <a:r>
              <a:rPr lang="ru-RU" sz="3600" dirty="0"/>
              <a:t>святой обители сей</a:t>
            </a:r>
            <a:r>
              <a:rPr lang="ru-RU" sz="3600" b="1" dirty="0" smtClean="0"/>
              <a:t>)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/>
              <a:t>Ещё молимся о приносящих пожертвования и творящих доброе во святом и </a:t>
            </a:r>
            <a:r>
              <a:rPr lang="ru-RU" sz="3600" dirty="0" err="1"/>
              <a:t>всесвященном</a:t>
            </a:r>
            <a:r>
              <a:rPr lang="ru-RU" sz="3600" dirty="0"/>
              <a:t> храме сем, о в нем трудящихся, поющих и предстоящих людях, ожидающих от Тебя великой и богатой милости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/>
              <a:t>Священник возглашает:</a:t>
            </a:r>
            <a:r>
              <a:rPr lang="ru-RU" sz="3600" dirty="0"/>
              <a:t> Ибо Ты – милостивый и человеколюбивый Бог, и Тебе славу воссылаем, Отцу и Сыну и Святому Духу, ныне и всегда, и во веки веков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/>
              <a:t>Хор: </a:t>
            </a:r>
            <a:r>
              <a:rPr lang="ru-RU" sz="3600" dirty="0"/>
              <a:t>Аминь.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3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854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Лекция 12. Всенощное бдение. Великая вечерня (Окончание).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Всенощное бдение. Великая вечерня (Окончание).</dc:title>
  <dc:creator>Василий</dc:creator>
  <cp:lastModifiedBy>КУРСЫ</cp:lastModifiedBy>
  <cp:revision>35</cp:revision>
  <dcterms:created xsi:type="dcterms:W3CDTF">2014-01-16T19:22:08Z</dcterms:created>
  <dcterms:modified xsi:type="dcterms:W3CDTF">2014-01-25T10:09:29Z</dcterms:modified>
</cp:coreProperties>
</file>